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3" r:id="rId11"/>
    <p:sldId id="309" r:id="rId12"/>
    <p:sldId id="295" r:id="rId13"/>
    <p:sldId id="296" r:id="rId14"/>
    <p:sldId id="310" r:id="rId15"/>
    <p:sldId id="297" r:id="rId16"/>
    <p:sldId id="298" r:id="rId17"/>
    <p:sldId id="311" r:id="rId18"/>
    <p:sldId id="299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99"/>
    <a:srgbClr val="003300"/>
    <a:srgbClr val="53A7D8"/>
    <a:srgbClr val="015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4660"/>
  </p:normalViewPr>
  <p:slideViewPr>
    <p:cSldViewPr snapToGrid="0">
      <p:cViewPr>
        <p:scale>
          <a:sx n="33" d="100"/>
          <a:sy n="33" d="100"/>
        </p:scale>
        <p:origin x="2748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79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30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9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5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2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3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6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9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3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1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71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868">
              <a:srgbClr val="5AC8F0"/>
            </a:gs>
            <a:gs pos="43340">
              <a:srgbClr val="00B0F0"/>
            </a:gs>
            <a:gs pos="23902">
              <a:srgbClr val="F9F9F9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07A91AB-CDB6-41BB-83C5-64301247719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1201BBF-08CD-4014-92B1-F83F6F81E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4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4.png"/><Relationship Id="rId7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D9EF8-D2E1-4300-89D4-879B09F5F061}"/>
              </a:ext>
            </a:extLst>
          </p:cNvPr>
          <p:cNvSpPr txBox="1"/>
          <p:nvPr/>
        </p:nvSpPr>
        <p:spPr>
          <a:xfrm>
            <a:off x="1288328" y="303328"/>
            <a:ext cx="614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VU</a:t>
            </a:r>
            <a:endParaRPr lang="en-US" sz="35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88FA5-AD5F-44DF-AA88-128CA251A41A}"/>
              </a:ext>
            </a:extLst>
          </p:cNvPr>
          <p:cNvSpPr txBox="1"/>
          <p:nvPr/>
        </p:nvSpPr>
        <p:spPr>
          <a:xfrm>
            <a:off x="6620006" y="3042539"/>
            <a:ext cx="48179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0" b="1" dirty="0">
                <a:solidFill>
                  <a:schemeClr val="bg1"/>
                </a:solidFill>
              </a:rPr>
              <a:t>For view </a:t>
            </a:r>
            <a:endParaRPr lang="en-US" sz="100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EE0BA-9E97-4352-80A9-99666B137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655467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8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148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68955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81147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92196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034360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15437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A20407-058D-46E6-9864-705A8873C277}"/>
              </a:ext>
            </a:extLst>
          </p:cNvPr>
          <p:cNvGrpSpPr/>
          <p:nvPr/>
        </p:nvGrpSpPr>
        <p:grpSpPr>
          <a:xfrm>
            <a:off x="12973279" y="1776696"/>
            <a:ext cx="5457377" cy="4819509"/>
            <a:chOff x="12973279" y="1776696"/>
            <a:chExt cx="5457377" cy="481950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F87624F8-646D-4DCC-A651-D35DEB8D6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3553BCF4-06C5-4F20-90EB-865A3D423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808B92EE-7C06-4623-BBDE-027AF6E5078D}"/>
              </a:ext>
            </a:extLst>
          </p:cNvPr>
          <p:cNvSpPr txBox="1"/>
          <p:nvPr/>
        </p:nvSpPr>
        <p:spPr>
          <a:xfrm>
            <a:off x="-25893045" y="2581399"/>
            <a:ext cx="11639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200" b="1" dirty="0">
              <a:solidFill>
                <a:schemeClr val="bg1"/>
              </a:solidFill>
            </a:endParaRPr>
          </a:p>
        </p:txBody>
      </p:sp>
      <p:sp>
        <p:nvSpPr>
          <p:cNvPr id="111" name="Text Box 27">
            <a:extLst>
              <a:ext uri="{FF2B5EF4-FFF2-40B4-BE49-F238E27FC236}">
                <a16:creationId xmlns:a16="http://schemas.microsoft.com/office/drawing/2014/main" id="{E4CFC128-DB75-474A-8CF7-FA8C23ACE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830" y="5692363"/>
            <a:ext cx="974725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VU</a:t>
            </a:r>
          </a:p>
        </p:txBody>
      </p:sp>
      <p:sp>
        <p:nvSpPr>
          <p:cNvPr id="112" name="Text Box 28">
            <a:extLst>
              <a:ext uri="{FF2B5EF4-FFF2-40B4-BE49-F238E27FC236}">
                <a16:creationId xmlns:a16="http://schemas.microsoft.com/office/drawing/2014/main" id="{CB59F71C-6613-4889-8ADA-184C374AC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9798" y="3346912"/>
            <a:ext cx="1220788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VU</a:t>
            </a:r>
          </a:p>
        </p:txBody>
      </p:sp>
      <p:grpSp>
        <p:nvGrpSpPr>
          <p:cNvPr id="113" name="Group 2">
            <a:extLst>
              <a:ext uri="{FF2B5EF4-FFF2-40B4-BE49-F238E27FC236}">
                <a16:creationId xmlns:a16="http://schemas.microsoft.com/office/drawing/2014/main" id="{33C5C1B9-5510-4FC6-A3B5-D735F40B2AB7}"/>
              </a:ext>
            </a:extLst>
          </p:cNvPr>
          <p:cNvGrpSpPr>
            <a:grpSpLocks/>
          </p:cNvGrpSpPr>
          <p:nvPr/>
        </p:nvGrpSpPr>
        <p:grpSpPr bwMode="auto">
          <a:xfrm>
            <a:off x="2508818" y="1947862"/>
            <a:ext cx="10761662" cy="5127005"/>
            <a:chOff x="1115617" y="1943100"/>
            <a:chExt cx="5761433" cy="3906839"/>
          </a:xfrm>
        </p:grpSpPr>
        <p:grpSp>
          <p:nvGrpSpPr>
            <p:cNvPr id="114" name="Group 25">
              <a:extLst>
                <a:ext uri="{FF2B5EF4-FFF2-40B4-BE49-F238E27FC236}">
                  <a16:creationId xmlns:a16="http://schemas.microsoft.com/office/drawing/2014/main" id="{FBBFD356-9DB5-4E62-80A7-4AC3D2A0C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617" y="1943100"/>
              <a:ext cx="5761433" cy="3906839"/>
              <a:chOff x="2393" y="2284"/>
              <a:chExt cx="9639" cy="6154"/>
            </a:xfrm>
            <a:solidFill>
              <a:srgbClr val="7DB6EF">
                <a:lumMod val="50000"/>
              </a:srgbClr>
            </a:solidFill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6E84B43-26D5-4E48-B122-718D770C2A17}"/>
                  </a:ext>
                </a:extLst>
              </p:cNvPr>
              <p:cNvCxnSpPr/>
              <p:nvPr/>
            </p:nvCxnSpPr>
            <p:spPr>
              <a:xfrm flipH="1">
                <a:off x="2436" y="8408"/>
                <a:ext cx="9596" cy="30"/>
              </a:xfrm>
              <a:prstGeom prst="line">
                <a:avLst/>
              </a:prstGeom>
              <a:grpFill/>
              <a:ln w="19050" cap="flat" cmpd="sng" algn="ctr">
                <a:solidFill>
                  <a:srgbClr val="7DB6EF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F1D1A27-5700-41EA-91FF-2BA779A22035}"/>
                  </a:ext>
                </a:extLst>
              </p:cNvPr>
              <p:cNvCxnSpPr/>
              <p:nvPr/>
            </p:nvCxnSpPr>
            <p:spPr>
              <a:xfrm>
                <a:off x="2393" y="2284"/>
                <a:ext cx="43" cy="6154"/>
              </a:xfrm>
              <a:prstGeom prst="line">
                <a:avLst/>
              </a:prstGeom>
              <a:grpFill/>
              <a:ln w="19050" cap="flat" cmpd="sng" algn="ctr">
                <a:solidFill>
                  <a:srgbClr val="7DB6E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9" name="Rectangles 7">
                <a:extLst>
                  <a:ext uri="{FF2B5EF4-FFF2-40B4-BE49-F238E27FC236}">
                    <a16:creationId xmlns:a16="http://schemas.microsoft.com/office/drawing/2014/main" id="{E84F4194-4404-44CB-945A-F0B771146C80}"/>
                  </a:ext>
                </a:extLst>
              </p:cNvPr>
              <p:cNvSpPr/>
              <p:nvPr/>
            </p:nvSpPr>
            <p:spPr>
              <a:xfrm>
                <a:off x="2436" y="2856"/>
                <a:ext cx="816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0" name="Rectangles 8">
                <a:extLst>
                  <a:ext uri="{FF2B5EF4-FFF2-40B4-BE49-F238E27FC236}">
                    <a16:creationId xmlns:a16="http://schemas.microsoft.com/office/drawing/2014/main" id="{849602A2-4EB5-4794-A144-7E6D7CDC411D}"/>
                  </a:ext>
                </a:extLst>
              </p:cNvPr>
              <p:cNvSpPr/>
              <p:nvPr/>
            </p:nvSpPr>
            <p:spPr>
              <a:xfrm>
                <a:off x="2436" y="3699"/>
                <a:ext cx="648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1" name="Rectangles 9">
                <a:extLst>
                  <a:ext uri="{FF2B5EF4-FFF2-40B4-BE49-F238E27FC236}">
                    <a16:creationId xmlns:a16="http://schemas.microsoft.com/office/drawing/2014/main" id="{00E52DC6-B670-4776-B9DD-9E40AE37EBC8}"/>
                  </a:ext>
                </a:extLst>
              </p:cNvPr>
              <p:cNvSpPr/>
              <p:nvPr/>
            </p:nvSpPr>
            <p:spPr>
              <a:xfrm>
                <a:off x="2436" y="4502"/>
                <a:ext cx="2951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2" name="Rectangles 10">
                <a:extLst>
                  <a:ext uri="{FF2B5EF4-FFF2-40B4-BE49-F238E27FC236}">
                    <a16:creationId xmlns:a16="http://schemas.microsoft.com/office/drawing/2014/main" id="{74DB87A0-BF44-4757-AF60-3DBDDAFDCE54}"/>
                  </a:ext>
                </a:extLst>
              </p:cNvPr>
              <p:cNvSpPr/>
              <p:nvPr/>
            </p:nvSpPr>
            <p:spPr>
              <a:xfrm>
                <a:off x="2436" y="5705"/>
                <a:ext cx="816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3" name="Rectangles 11">
                <a:extLst>
                  <a:ext uri="{FF2B5EF4-FFF2-40B4-BE49-F238E27FC236}">
                    <a16:creationId xmlns:a16="http://schemas.microsoft.com/office/drawing/2014/main" id="{B7902B5B-0BAE-4164-B849-75D64B19191F}"/>
                  </a:ext>
                </a:extLst>
              </p:cNvPr>
              <p:cNvSpPr/>
              <p:nvPr/>
            </p:nvSpPr>
            <p:spPr>
              <a:xfrm>
                <a:off x="2436" y="6535"/>
                <a:ext cx="4038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4" name="Rectangles 12">
                <a:extLst>
                  <a:ext uri="{FF2B5EF4-FFF2-40B4-BE49-F238E27FC236}">
                    <a16:creationId xmlns:a16="http://schemas.microsoft.com/office/drawing/2014/main" id="{AA32F6C3-89CE-4F4A-BA3A-327617D78E64}"/>
                  </a:ext>
                </a:extLst>
              </p:cNvPr>
              <p:cNvSpPr/>
              <p:nvPr/>
            </p:nvSpPr>
            <p:spPr>
              <a:xfrm>
                <a:off x="2436" y="7358"/>
                <a:ext cx="1751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C2F8F70-7892-401C-808B-14E2BFD2547E}"/>
                </a:ext>
              </a:extLst>
            </p:cNvPr>
            <p:cNvSpPr txBox="1"/>
            <p:nvPr/>
          </p:nvSpPr>
          <p:spPr>
            <a:xfrm>
              <a:off x="5770535" y="4136407"/>
              <a:ext cx="225422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BFD4591-1BF5-43DA-95B7-14CFBF9230B6}"/>
                </a:ext>
              </a:extLst>
            </p:cNvPr>
            <p:cNvSpPr txBox="1"/>
            <p:nvPr/>
          </p:nvSpPr>
          <p:spPr>
            <a:xfrm>
              <a:off x="5770535" y="2332208"/>
              <a:ext cx="225422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A84C31E-760B-4C48-8794-490DA57AF176}"/>
                </a:ext>
              </a:extLst>
            </p:cNvPr>
            <p:cNvSpPr txBox="1"/>
            <p:nvPr/>
          </p:nvSpPr>
          <p:spPr>
            <a:xfrm>
              <a:off x="4827651" y="2861260"/>
              <a:ext cx="225422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ECC4F5C-549D-4ED1-85D8-E5488EF768B6}"/>
                </a:ext>
              </a:extLst>
            </p:cNvPr>
            <p:cNvSpPr txBox="1"/>
            <p:nvPr/>
          </p:nvSpPr>
          <p:spPr>
            <a:xfrm>
              <a:off x="2697007" y="3358658"/>
              <a:ext cx="225422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BC2B66F-AE95-46E0-80D3-FFF172DAFEBE}"/>
                </a:ext>
              </a:extLst>
            </p:cNvPr>
            <p:cNvSpPr txBox="1"/>
            <p:nvPr/>
          </p:nvSpPr>
          <p:spPr>
            <a:xfrm>
              <a:off x="3366409" y="4656415"/>
              <a:ext cx="225423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755C6DB-301B-4CBE-9406-6478446B2E87}"/>
                </a:ext>
              </a:extLst>
            </p:cNvPr>
            <p:cNvSpPr txBox="1"/>
            <p:nvPr/>
          </p:nvSpPr>
          <p:spPr>
            <a:xfrm>
              <a:off x="1997854" y="5189989"/>
              <a:ext cx="225423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0CA798E-9277-4892-9ED7-2743B77D0088}"/>
                </a:ext>
              </a:extLst>
            </p:cNvPr>
            <p:cNvSpPr txBox="1"/>
            <p:nvPr/>
          </p:nvSpPr>
          <p:spPr>
            <a:xfrm>
              <a:off x="1179696" y="2332208"/>
              <a:ext cx="631641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patient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9561CFA-0783-4A20-8821-7742EA0F4FD5}"/>
                </a:ext>
              </a:extLst>
            </p:cNvPr>
            <p:cNvSpPr txBox="1"/>
            <p:nvPr/>
          </p:nvSpPr>
          <p:spPr>
            <a:xfrm>
              <a:off x="1179696" y="2858998"/>
              <a:ext cx="549253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nurse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549C3EB-99FF-46E4-9697-54FC87203CD4}"/>
                </a:ext>
              </a:extLst>
            </p:cNvPr>
            <p:cNvSpPr txBox="1"/>
            <p:nvPr/>
          </p:nvSpPr>
          <p:spPr>
            <a:xfrm>
              <a:off x="1179696" y="3358658"/>
              <a:ext cx="595024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doctor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A9313B-0F83-47AE-BB4E-A1DF93AF28C9}"/>
                </a:ext>
              </a:extLst>
            </p:cNvPr>
            <p:cNvSpPr txBox="1"/>
            <p:nvPr/>
          </p:nvSpPr>
          <p:spPr>
            <a:xfrm>
              <a:off x="1203726" y="4145452"/>
              <a:ext cx="632785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patient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4F3344E-5FBC-4F7D-B5E5-C362E8D4E192}"/>
                </a:ext>
              </a:extLst>
            </p:cNvPr>
            <p:cNvSpPr txBox="1"/>
            <p:nvPr/>
          </p:nvSpPr>
          <p:spPr>
            <a:xfrm>
              <a:off x="1203726" y="4663198"/>
              <a:ext cx="549253" cy="5267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nurse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7374C2D-202A-4553-9B26-02DF2EF134D9}"/>
                </a:ext>
              </a:extLst>
            </p:cNvPr>
            <p:cNvSpPr txBox="1"/>
            <p:nvPr/>
          </p:nvSpPr>
          <p:spPr>
            <a:xfrm>
              <a:off x="1203726" y="5178683"/>
              <a:ext cx="614477" cy="5245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doctor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6F6F582-2EDB-42B8-98B5-4935179EC530}"/>
              </a:ext>
            </a:extLst>
          </p:cNvPr>
          <p:cNvSpPr txBox="1"/>
          <p:nvPr/>
        </p:nvSpPr>
        <p:spPr>
          <a:xfrm>
            <a:off x="-42852" y="1210650"/>
            <a:ext cx="11926101" cy="584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Arial Narrow" panose="020B0606020202030204" pitchFamily="34" charset="0"/>
                <a:ea typeface="SimSun" panose="02010600030101010101" pitchFamily="2" charset="-122"/>
              </a:rPr>
              <a:t>The ratio of the number of patients in intensive care of nurse and doctors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377E5A0-3082-48B5-B312-AF48A7328FBA}"/>
              </a:ext>
            </a:extLst>
          </p:cNvPr>
          <p:cNvSpPr txBox="1"/>
          <p:nvPr/>
        </p:nvSpPr>
        <p:spPr>
          <a:xfrm>
            <a:off x="12457473" y="1372310"/>
            <a:ext cx="1147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Deaths Due to Mismanagement: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200</a:t>
            </a:r>
            <a:r>
              <a:rPr lang="en-GB" sz="3200" b="1" dirty="0">
                <a:solidFill>
                  <a:schemeClr val="bg1"/>
                </a:solidFill>
                <a:latin typeface="Calibri "/>
              </a:rPr>
              <a:t> (2%)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Medication Errors: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80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Equipment Failure: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50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Staffing Issues: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40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Procedural Lapses: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30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Average Response Time for Critical Events: 5 minutes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&lt; 5 minutes: 15%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&gt; 5 minutes: 25%</a:t>
            </a:r>
          </a:p>
          <a:p>
            <a:endParaRPr lang="en-GB" sz="3200" b="1" dirty="0">
              <a:solidFill>
                <a:schemeClr val="bg1"/>
              </a:solidFill>
              <a:latin typeface="Calibri "/>
            </a:endParaRPr>
          </a:p>
          <a:p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13E39C-3CA7-46F4-97CC-BEB87411A85E}"/>
              </a:ext>
            </a:extLst>
          </p:cNvPr>
          <p:cNvSpPr txBox="1"/>
          <p:nvPr/>
        </p:nvSpPr>
        <p:spPr>
          <a:xfrm>
            <a:off x="-8741573" y="1928871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55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148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68955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1422059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1532549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644944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764959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8B92EE-7C06-4623-BBDE-027AF6E5078D}"/>
              </a:ext>
            </a:extLst>
          </p:cNvPr>
          <p:cNvSpPr txBox="1"/>
          <p:nvPr/>
        </p:nvSpPr>
        <p:spPr>
          <a:xfrm>
            <a:off x="-25893045" y="2581399"/>
            <a:ext cx="11639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200" b="1" dirty="0">
              <a:solidFill>
                <a:schemeClr val="bg1"/>
              </a:solidFill>
            </a:endParaRPr>
          </a:p>
        </p:txBody>
      </p:sp>
      <p:sp>
        <p:nvSpPr>
          <p:cNvPr id="111" name="Text Box 27">
            <a:extLst>
              <a:ext uri="{FF2B5EF4-FFF2-40B4-BE49-F238E27FC236}">
                <a16:creationId xmlns:a16="http://schemas.microsoft.com/office/drawing/2014/main" id="{E4CFC128-DB75-474A-8CF7-FA8C23ACE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799" y="5692363"/>
            <a:ext cx="974725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VU</a:t>
            </a:r>
          </a:p>
        </p:txBody>
      </p:sp>
      <p:sp>
        <p:nvSpPr>
          <p:cNvPr id="112" name="Text Box 28">
            <a:extLst>
              <a:ext uri="{FF2B5EF4-FFF2-40B4-BE49-F238E27FC236}">
                <a16:creationId xmlns:a16="http://schemas.microsoft.com/office/drawing/2014/main" id="{CB59F71C-6613-4889-8ADA-184C374AC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13767" y="3346912"/>
            <a:ext cx="1220788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VU</a:t>
            </a:r>
          </a:p>
        </p:txBody>
      </p:sp>
      <p:grpSp>
        <p:nvGrpSpPr>
          <p:cNvPr id="113" name="Group 2">
            <a:extLst>
              <a:ext uri="{FF2B5EF4-FFF2-40B4-BE49-F238E27FC236}">
                <a16:creationId xmlns:a16="http://schemas.microsoft.com/office/drawing/2014/main" id="{33C5C1B9-5510-4FC6-A3B5-D735F40B2AB7}"/>
              </a:ext>
            </a:extLst>
          </p:cNvPr>
          <p:cNvGrpSpPr>
            <a:grpSpLocks/>
          </p:cNvGrpSpPr>
          <p:nvPr/>
        </p:nvGrpSpPr>
        <p:grpSpPr bwMode="auto">
          <a:xfrm>
            <a:off x="14952787" y="1947862"/>
            <a:ext cx="10761662" cy="5127005"/>
            <a:chOff x="1115617" y="1943100"/>
            <a:chExt cx="5761433" cy="3906839"/>
          </a:xfrm>
        </p:grpSpPr>
        <p:grpSp>
          <p:nvGrpSpPr>
            <p:cNvPr id="114" name="Group 25">
              <a:extLst>
                <a:ext uri="{FF2B5EF4-FFF2-40B4-BE49-F238E27FC236}">
                  <a16:creationId xmlns:a16="http://schemas.microsoft.com/office/drawing/2014/main" id="{FBBFD356-9DB5-4E62-80A7-4AC3D2A0C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617" y="1943100"/>
              <a:ext cx="5761433" cy="3906839"/>
              <a:chOff x="2393" y="2284"/>
              <a:chExt cx="9639" cy="6154"/>
            </a:xfrm>
            <a:solidFill>
              <a:srgbClr val="7DB6EF">
                <a:lumMod val="50000"/>
              </a:srgbClr>
            </a:solidFill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6E84B43-26D5-4E48-B122-718D770C2A17}"/>
                  </a:ext>
                </a:extLst>
              </p:cNvPr>
              <p:cNvCxnSpPr/>
              <p:nvPr/>
            </p:nvCxnSpPr>
            <p:spPr>
              <a:xfrm flipH="1">
                <a:off x="2436" y="8408"/>
                <a:ext cx="9596" cy="30"/>
              </a:xfrm>
              <a:prstGeom prst="line">
                <a:avLst/>
              </a:prstGeom>
              <a:grpFill/>
              <a:ln w="19050" cap="flat" cmpd="sng" algn="ctr">
                <a:solidFill>
                  <a:srgbClr val="7DB6EF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F1D1A27-5700-41EA-91FF-2BA779A22035}"/>
                  </a:ext>
                </a:extLst>
              </p:cNvPr>
              <p:cNvCxnSpPr/>
              <p:nvPr/>
            </p:nvCxnSpPr>
            <p:spPr>
              <a:xfrm>
                <a:off x="2393" y="2284"/>
                <a:ext cx="43" cy="6154"/>
              </a:xfrm>
              <a:prstGeom prst="line">
                <a:avLst/>
              </a:prstGeom>
              <a:grpFill/>
              <a:ln w="19050" cap="flat" cmpd="sng" algn="ctr">
                <a:solidFill>
                  <a:srgbClr val="7DB6E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9" name="Rectangles 7">
                <a:extLst>
                  <a:ext uri="{FF2B5EF4-FFF2-40B4-BE49-F238E27FC236}">
                    <a16:creationId xmlns:a16="http://schemas.microsoft.com/office/drawing/2014/main" id="{E84F4194-4404-44CB-945A-F0B771146C80}"/>
                  </a:ext>
                </a:extLst>
              </p:cNvPr>
              <p:cNvSpPr/>
              <p:nvPr/>
            </p:nvSpPr>
            <p:spPr>
              <a:xfrm>
                <a:off x="2436" y="2856"/>
                <a:ext cx="816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0" name="Rectangles 8">
                <a:extLst>
                  <a:ext uri="{FF2B5EF4-FFF2-40B4-BE49-F238E27FC236}">
                    <a16:creationId xmlns:a16="http://schemas.microsoft.com/office/drawing/2014/main" id="{849602A2-4EB5-4794-A144-7E6D7CDC411D}"/>
                  </a:ext>
                </a:extLst>
              </p:cNvPr>
              <p:cNvSpPr/>
              <p:nvPr/>
            </p:nvSpPr>
            <p:spPr>
              <a:xfrm>
                <a:off x="2436" y="3699"/>
                <a:ext cx="648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1" name="Rectangles 9">
                <a:extLst>
                  <a:ext uri="{FF2B5EF4-FFF2-40B4-BE49-F238E27FC236}">
                    <a16:creationId xmlns:a16="http://schemas.microsoft.com/office/drawing/2014/main" id="{00E52DC6-B670-4776-B9DD-9E40AE37EBC8}"/>
                  </a:ext>
                </a:extLst>
              </p:cNvPr>
              <p:cNvSpPr/>
              <p:nvPr/>
            </p:nvSpPr>
            <p:spPr>
              <a:xfrm>
                <a:off x="2436" y="4502"/>
                <a:ext cx="2951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2" name="Rectangles 10">
                <a:extLst>
                  <a:ext uri="{FF2B5EF4-FFF2-40B4-BE49-F238E27FC236}">
                    <a16:creationId xmlns:a16="http://schemas.microsoft.com/office/drawing/2014/main" id="{74DB87A0-BF44-4757-AF60-3DBDDAFDCE54}"/>
                  </a:ext>
                </a:extLst>
              </p:cNvPr>
              <p:cNvSpPr/>
              <p:nvPr/>
            </p:nvSpPr>
            <p:spPr>
              <a:xfrm>
                <a:off x="2436" y="5705"/>
                <a:ext cx="816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3" name="Rectangles 11">
                <a:extLst>
                  <a:ext uri="{FF2B5EF4-FFF2-40B4-BE49-F238E27FC236}">
                    <a16:creationId xmlns:a16="http://schemas.microsoft.com/office/drawing/2014/main" id="{B7902B5B-0BAE-4164-B849-75D64B19191F}"/>
                  </a:ext>
                </a:extLst>
              </p:cNvPr>
              <p:cNvSpPr/>
              <p:nvPr/>
            </p:nvSpPr>
            <p:spPr>
              <a:xfrm>
                <a:off x="2436" y="6535"/>
                <a:ext cx="4038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4" name="Rectangles 12">
                <a:extLst>
                  <a:ext uri="{FF2B5EF4-FFF2-40B4-BE49-F238E27FC236}">
                    <a16:creationId xmlns:a16="http://schemas.microsoft.com/office/drawing/2014/main" id="{AA32F6C3-89CE-4F4A-BA3A-327617D78E64}"/>
                  </a:ext>
                </a:extLst>
              </p:cNvPr>
              <p:cNvSpPr/>
              <p:nvPr/>
            </p:nvSpPr>
            <p:spPr>
              <a:xfrm>
                <a:off x="2436" y="7358"/>
                <a:ext cx="1751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C2F8F70-7892-401C-808B-14E2BFD2547E}"/>
                </a:ext>
              </a:extLst>
            </p:cNvPr>
            <p:cNvSpPr txBox="1"/>
            <p:nvPr/>
          </p:nvSpPr>
          <p:spPr>
            <a:xfrm>
              <a:off x="5770535" y="4136407"/>
              <a:ext cx="225422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BFD4591-1BF5-43DA-95B7-14CFBF9230B6}"/>
                </a:ext>
              </a:extLst>
            </p:cNvPr>
            <p:cNvSpPr txBox="1"/>
            <p:nvPr/>
          </p:nvSpPr>
          <p:spPr>
            <a:xfrm>
              <a:off x="5770535" y="2332208"/>
              <a:ext cx="225422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A84C31E-760B-4C48-8794-490DA57AF176}"/>
                </a:ext>
              </a:extLst>
            </p:cNvPr>
            <p:cNvSpPr txBox="1"/>
            <p:nvPr/>
          </p:nvSpPr>
          <p:spPr>
            <a:xfrm>
              <a:off x="4827651" y="2861260"/>
              <a:ext cx="225422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ECC4F5C-549D-4ED1-85D8-E5488EF768B6}"/>
                </a:ext>
              </a:extLst>
            </p:cNvPr>
            <p:cNvSpPr txBox="1"/>
            <p:nvPr/>
          </p:nvSpPr>
          <p:spPr>
            <a:xfrm>
              <a:off x="2697007" y="3358658"/>
              <a:ext cx="225422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BC2B66F-AE95-46E0-80D3-FFF172DAFEBE}"/>
                </a:ext>
              </a:extLst>
            </p:cNvPr>
            <p:cNvSpPr txBox="1"/>
            <p:nvPr/>
          </p:nvSpPr>
          <p:spPr>
            <a:xfrm>
              <a:off x="3366409" y="4656415"/>
              <a:ext cx="225423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755C6DB-301B-4CBE-9406-6478446B2E87}"/>
                </a:ext>
              </a:extLst>
            </p:cNvPr>
            <p:cNvSpPr txBox="1"/>
            <p:nvPr/>
          </p:nvSpPr>
          <p:spPr>
            <a:xfrm>
              <a:off x="1997854" y="5189989"/>
              <a:ext cx="225423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0CA798E-9277-4892-9ED7-2743B77D0088}"/>
                </a:ext>
              </a:extLst>
            </p:cNvPr>
            <p:cNvSpPr txBox="1"/>
            <p:nvPr/>
          </p:nvSpPr>
          <p:spPr>
            <a:xfrm>
              <a:off x="1179696" y="2332208"/>
              <a:ext cx="631641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patient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9561CFA-0783-4A20-8821-7742EA0F4FD5}"/>
                </a:ext>
              </a:extLst>
            </p:cNvPr>
            <p:cNvSpPr txBox="1"/>
            <p:nvPr/>
          </p:nvSpPr>
          <p:spPr>
            <a:xfrm>
              <a:off x="1179696" y="2858998"/>
              <a:ext cx="549253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nurse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549C3EB-99FF-46E4-9697-54FC87203CD4}"/>
                </a:ext>
              </a:extLst>
            </p:cNvPr>
            <p:cNvSpPr txBox="1"/>
            <p:nvPr/>
          </p:nvSpPr>
          <p:spPr>
            <a:xfrm>
              <a:off x="1179696" y="3358658"/>
              <a:ext cx="595024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doctor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A9313B-0F83-47AE-BB4E-A1DF93AF28C9}"/>
                </a:ext>
              </a:extLst>
            </p:cNvPr>
            <p:cNvSpPr txBox="1"/>
            <p:nvPr/>
          </p:nvSpPr>
          <p:spPr>
            <a:xfrm>
              <a:off x="1203726" y="4145452"/>
              <a:ext cx="632785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patient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4F3344E-5FBC-4F7D-B5E5-C362E8D4E192}"/>
                </a:ext>
              </a:extLst>
            </p:cNvPr>
            <p:cNvSpPr txBox="1"/>
            <p:nvPr/>
          </p:nvSpPr>
          <p:spPr>
            <a:xfrm>
              <a:off x="1203726" y="4663198"/>
              <a:ext cx="549253" cy="5267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nurse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7374C2D-202A-4553-9B26-02DF2EF134D9}"/>
                </a:ext>
              </a:extLst>
            </p:cNvPr>
            <p:cNvSpPr txBox="1"/>
            <p:nvPr/>
          </p:nvSpPr>
          <p:spPr>
            <a:xfrm>
              <a:off x="1203726" y="5178683"/>
              <a:ext cx="614477" cy="5245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doctor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6F6F582-2EDB-42B8-98B5-4935179EC530}"/>
              </a:ext>
            </a:extLst>
          </p:cNvPr>
          <p:cNvSpPr txBox="1"/>
          <p:nvPr/>
        </p:nvSpPr>
        <p:spPr>
          <a:xfrm>
            <a:off x="12401117" y="1210650"/>
            <a:ext cx="11926101" cy="584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Arial Narrow" panose="020B0606020202030204" pitchFamily="34" charset="0"/>
                <a:ea typeface="SimSun" panose="02010600030101010101" pitchFamily="2" charset="-122"/>
              </a:rPr>
              <a:t>The ratio of the number of patients in intensive care of nurse and doctors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377E5A0-3082-48B5-B312-AF48A7328FBA}"/>
              </a:ext>
            </a:extLst>
          </p:cNvPr>
          <p:cNvSpPr txBox="1"/>
          <p:nvPr/>
        </p:nvSpPr>
        <p:spPr>
          <a:xfrm>
            <a:off x="25220973" y="1372310"/>
            <a:ext cx="1147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Deaths Due to Mismanagement: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200</a:t>
            </a:r>
            <a:r>
              <a:rPr lang="en-GB" sz="3200" b="1" dirty="0">
                <a:solidFill>
                  <a:schemeClr val="bg1"/>
                </a:solidFill>
                <a:latin typeface="Calibri "/>
              </a:rPr>
              <a:t> (2%)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Medication Errors: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80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Equipment Failure: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50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Staffing Issues: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40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Procedural Lapses: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30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Average Response Time for Critical Events: 5 minutes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&lt; 5 minutes: 15%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&gt; 5 minutes: 25%</a:t>
            </a:r>
          </a:p>
          <a:p>
            <a:endParaRPr lang="en-GB" sz="3200" b="1" dirty="0">
              <a:solidFill>
                <a:schemeClr val="bg1"/>
              </a:solidFill>
              <a:latin typeface="Calibri "/>
            </a:endParaRPr>
          </a:p>
          <a:p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1776696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1928871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F8ACDA-1041-40AF-9B6F-322229CE79AD}"/>
              </a:ext>
            </a:extLst>
          </p:cNvPr>
          <p:cNvSpPr txBox="1"/>
          <p:nvPr/>
        </p:nvSpPr>
        <p:spPr>
          <a:xfrm>
            <a:off x="30724" y="8135230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9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148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1084687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227438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337928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450323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570338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8B92EE-7C06-4623-BBDE-027AF6E5078D}"/>
              </a:ext>
            </a:extLst>
          </p:cNvPr>
          <p:cNvSpPr txBox="1"/>
          <p:nvPr/>
        </p:nvSpPr>
        <p:spPr>
          <a:xfrm>
            <a:off x="-25893045" y="2581399"/>
            <a:ext cx="11639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200" b="1" dirty="0">
              <a:solidFill>
                <a:schemeClr val="bg1"/>
              </a:solidFill>
            </a:endParaRPr>
          </a:p>
        </p:txBody>
      </p:sp>
      <p:sp>
        <p:nvSpPr>
          <p:cNvPr id="111" name="Text Box 27">
            <a:extLst>
              <a:ext uri="{FF2B5EF4-FFF2-40B4-BE49-F238E27FC236}">
                <a16:creationId xmlns:a16="http://schemas.microsoft.com/office/drawing/2014/main" id="{E4CFC128-DB75-474A-8CF7-FA8C23ACE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799" y="5692363"/>
            <a:ext cx="974725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VU</a:t>
            </a:r>
          </a:p>
        </p:txBody>
      </p:sp>
      <p:sp>
        <p:nvSpPr>
          <p:cNvPr id="112" name="Text Box 28">
            <a:extLst>
              <a:ext uri="{FF2B5EF4-FFF2-40B4-BE49-F238E27FC236}">
                <a16:creationId xmlns:a16="http://schemas.microsoft.com/office/drawing/2014/main" id="{CB59F71C-6613-4889-8ADA-184C374AC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13767" y="3346912"/>
            <a:ext cx="1220788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VU</a:t>
            </a:r>
          </a:p>
        </p:txBody>
      </p:sp>
      <p:grpSp>
        <p:nvGrpSpPr>
          <p:cNvPr id="113" name="Group 2">
            <a:extLst>
              <a:ext uri="{FF2B5EF4-FFF2-40B4-BE49-F238E27FC236}">
                <a16:creationId xmlns:a16="http://schemas.microsoft.com/office/drawing/2014/main" id="{33C5C1B9-5510-4FC6-A3B5-D735F40B2AB7}"/>
              </a:ext>
            </a:extLst>
          </p:cNvPr>
          <p:cNvGrpSpPr>
            <a:grpSpLocks/>
          </p:cNvGrpSpPr>
          <p:nvPr/>
        </p:nvGrpSpPr>
        <p:grpSpPr bwMode="auto">
          <a:xfrm>
            <a:off x="14952787" y="1947862"/>
            <a:ext cx="10761662" cy="5127005"/>
            <a:chOff x="1115617" y="1943100"/>
            <a:chExt cx="5761433" cy="3906839"/>
          </a:xfrm>
        </p:grpSpPr>
        <p:grpSp>
          <p:nvGrpSpPr>
            <p:cNvPr id="114" name="Group 25">
              <a:extLst>
                <a:ext uri="{FF2B5EF4-FFF2-40B4-BE49-F238E27FC236}">
                  <a16:creationId xmlns:a16="http://schemas.microsoft.com/office/drawing/2014/main" id="{FBBFD356-9DB5-4E62-80A7-4AC3D2A0C3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617" y="1943100"/>
              <a:ext cx="5761433" cy="3906839"/>
              <a:chOff x="2393" y="2284"/>
              <a:chExt cx="9639" cy="6154"/>
            </a:xfrm>
            <a:solidFill>
              <a:srgbClr val="7DB6EF">
                <a:lumMod val="50000"/>
              </a:srgbClr>
            </a:solidFill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6E84B43-26D5-4E48-B122-718D770C2A17}"/>
                  </a:ext>
                </a:extLst>
              </p:cNvPr>
              <p:cNvCxnSpPr/>
              <p:nvPr/>
            </p:nvCxnSpPr>
            <p:spPr>
              <a:xfrm flipH="1">
                <a:off x="2436" y="8408"/>
                <a:ext cx="9596" cy="30"/>
              </a:xfrm>
              <a:prstGeom prst="line">
                <a:avLst/>
              </a:prstGeom>
              <a:grpFill/>
              <a:ln w="19050" cap="flat" cmpd="sng" algn="ctr">
                <a:solidFill>
                  <a:srgbClr val="7DB6EF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F1D1A27-5700-41EA-91FF-2BA779A22035}"/>
                  </a:ext>
                </a:extLst>
              </p:cNvPr>
              <p:cNvCxnSpPr/>
              <p:nvPr/>
            </p:nvCxnSpPr>
            <p:spPr>
              <a:xfrm>
                <a:off x="2393" y="2284"/>
                <a:ext cx="43" cy="6154"/>
              </a:xfrm>
              <a:prstGeom prst="line">
                <a:avLst/>
              </a:prstGeom>
              <a:grpFill/>
              <a:ln w="19050" cap="flat" cmpd="sng" algn="ctr">
                <a:solidFill>
                  <a:srgbClr val="7DB6E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9" name="Rectangles 7">
                <a:extLst>
                  <a:ext uri="{FF2B5EF4-FFF2-40B4-BE49-F238E27FC236}">
                    <a16:creationId xmlns:a16="http://schemas.microsoft.com/office/drawing/2014/main" id="{E84F4194-4404-44CB-945A-F0B771146C80}"/>
                  </a:ext>
                </a:extLst>
              </p:cNvPr>
              <p:cNvSpPr/>
              <p:nvPr/>
            </p:nvSpPr>
            <p:spPr>
              <a:xfrm>
                <a:off x="2436" y="2856"/>
                <a:ext cx="816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0" name="Rectangles 8">
                <a:extLst>
                  <a:ext uri="{FF2B5EF4-FFF2-40B4-BE49-F238E27FC236}">
                    <a16:creationId xmlns:a16="http://schemas.microsoft.com/office/drawing/2014/main" id="{849602A2-4EB5-4794-A144-7E6D7CDC411D}"/>
                  </a:ext>
                </a:extLst>
              </p:cNvPr>
              <p:cNvSpPr/>
              <p:nvPr/>
            </p:nvSpPr>
            <p:spPr>
              <a:xfrm>
                <a:off x="2436" y="3699"/>
                <a:ext cx="648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1" name="Rectangles 9">
                <a:extLst>
                  <a:ext uri="{FF2B5EF4-FFF2-40B4-BE49-F238E27FC236}">
                    <a16:creationId xmlns:a16="http://schemas.microsoft.com/office/drawing/2014/main" id="{00E52DC6-B670-4776-B9DD-9E40AE37EBC8}"/>
                  </a:ext>
                </a:extLst>
              </p:cNvPr>
              <p:cNvSpPr/>
              <p:nvPr/>
            </p:nvSpPr>
            <p:spPr>
              <a:xfrm>
                <a:off x="2436" y="4502"/>
                <a:ext cx="2951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2" name="Rectangles 10">
                <a:extLst>
                  <a:ext uri="{FF2B5EF4-FFF2-40B4-BE49-F238E27FC236}">
                    <a16:creationId xmlns:a16="http://schemas.microsoft.com/office/drawing/2014/main" id="{74DB87A0-BF44-4757-AF60-3DBDDAFDCE54}"/>
                  </a:ext>
                </a:extLst>
              </p:cNvPr>
              <p:cNvSpPr/>
              <p:nvPr/>
            </p:nvSpPr>
            <p:spPr>
              <a:xfrm>
                <a:off x="2436" y="5705"/>
                <a:ext cx="816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3" name="Rectangles 11">
                <a:extLst>
                  <a:ext uri="{FF2B5EF4-FFF2-40B4-BE49-F238E27FC236}">
                    <a16:creationId xmlns:a16="http://schemas.microsoft.com/office/drawing/2014/main" id="{B7902B5B-0BAE-4164-B849-75D64B19191F}"/>
                  </a:ext>
                </a:extLst>
              </p:cNvPr>
              <p:cNvSpPr/>
              <p:nvPr/>
            </p:nvSpPr>
            <p:spPr>
              <a:xfrm>
                <a:off x="2436" y="6535"/>
                <a:ext cx="4038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4" name="Rectangles 12">
                <a:extLst>
                  <a:ext uri="{FF2B5EF4-FFF2-40B4-BE49-F238E27FC236}">
                    <a16:creationId xmlns:a16="http://schemas.microsoft.com/office/drawing/2014/main" id="{AA32F6C3-89CE-4F4A-BA3A-327617D78E64}"/>
                  </a:ext>
                </a:extLst>
              </p:cNvPr>
              <p:cNvSpPr/>
              <p:nvPr/>
            </p:nvSpPr>
            <p:spPr>
              <a:xfrm>
                <a:off x="2436" y="7358"/>
                <a:ext cx="1751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C2F8F70-7892-401C-808B-14E2BFD2547E}"/>
                </a:ext>
              </a:extLst>
            </p:cNvPr>
            <p:cNvSpPr txBox="1"/>
            <p:nvPr/>
          </p:nvSpPr>
          <p:spPr>
            <a:xfrm>
              <a:off x="5770535" y="4136407"/>
              <a:ext cx="225422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BFD4591-1BF5-43DA-95B7-14CFBF9230B6}"/>
                </a:ext>
              </a:extLst>
            </p:cNvPr>
            <p:cNvSpPr txBox="1"/>
            <p:nvPr/>
          </p:nvSpPr>
          <p:spPr>
            <a:xfrm>
              <a:off x="5770535" y="2332208"/>
              <a:ext cx="225422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A84C31E-760B-4C48-8794-490DA57AF176}"/>
                </a:ext>
              </a:extLst>
            </p:cNvPr>
            <p:cNvSpPr txBox="1"/>
            <p:nvPr/>
          </p:nvSpPr>
          <p:spPr>
            <a:xfrm>
              <a:off x="4827651" y="2861260"/>
              <a:ext cx="225422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ECC4F5C-549D-4ED1-85D8-E5488EF768B6}"/>
                </a:ext>
              </a:extLst>
            </p:cNvPr>
            <p:cNvSpPr txBox="1"/>
            <p:nvPr/>
          </p:nvSpPr>
          <p:spPr>
            <a:xfrm>
              <a:off x="2697007" y="3358658"/>
              <a:ext cx="225422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BC2B66F-AE95-46E0-80D3-FFF172DAFEBE}"/>
                </a:ext>
              </a:extLst>
            </p:cNvPr>
            <p:cNvSpPr txBox="1"/>
            <p:nvPr/>
          </p:nvSpPr>
          <p:spPr>
            <a:xfrm>
              <a:off x="3366409" y="4656415"/>
              <a:ext cx="225423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755C6DB-301B-4CBE-9406-6478446B2E87}"/>
                </a:ext>
              </a:extLst>
            </p:cNvPr>
            <p:cNvSpPr txBox="1"/>
            <p:nvPr/>
          </p:nvSpPr>
          <p:spPr>
            <a:xfrm>
              <a:off x="1997854" y="5189989"/>
              <a:ext cx="225423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0CA798E-9277-4892-9ED7-2743B77D0088}"/>
                </a:ext>
              </a:extLst>
            </p:cNvPr>
            <p:cNvSpPr txBox="1"/>
            <p:nvPr/>
          </p:nvSpPr>
          <p:spPr>
            <a:xfrm>
              <a:off x="1179696" y="2332208"/>
              <a:ext cx="631641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patient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9561CFA-0783-4A20-8821-7742EA0F4FD5}"/>
                </a:ext>
              </a:extLst>
            </p:cNvPr>
            <p:cNvSpPr txBox="1"/>
            <p:nvPr/>
          </p:nvSpPr>
          <p:spPr>
            <a:xfrm>
              <a:off x="1179696" y="2858998"/>
              <a:ext cx="549253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nurse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549C3EB-99FF-46E4-9697-54FC87203CD4}"/>
                </a:ext>
              </a:extLst>
            </p:cNvPr>
            <p:cNvSpPr txBox="1"/>
            <p:nvPr/>
          </p:nvSpPr>
          <p:spPr>
            <a:xfrm>
              <a:off x="1179696" y="3358658"/>
              <a:ext cx="595024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doctor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A9313B-0F83-47AE-BB4E-A1DF93AF28C9}"/>
                </a:ext>
              </a:extLst>
            </p:cNvPr>
            <p:cNvSpPr txBox="1"/>
            <p:nvPr/>
          </p:nvSpPr>
          <p:spPr>
            <a:xfrm>
              <a:off x="1203726" y="4145452"/>
              <a:ext cx="632785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patient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4F3344E-5FBC-4F7D-B5E5-C362E8D4E192}"/>
                </a:ext>
              </a:extLst>
            </p:cNvPr>
            <p:cNvSpPr txBox="1"/>
            <p:nvPr/>
          </p:nvSpPr>
          <p:spPr>
            <a:xfrm>
              <a:off x="1203726" y="4663198"/>
              <a:ext cx="549253" cy="5267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nurse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7374C2D-202A-4553-9B26-02DF2EF134D9}"/>
                </a:ext>
              </a:extLst>
            </p:cNvPr>
            <p:cNvSpPr txBox="1"/>
            <p:nvPr/>
          </p:nvSpPr>
          <p:spPr>
            <a:xfrm>
              <a:off x="1203726" y="5178683"/>
              <a:ext cx="614477" cy="5245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doctor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6F6F582-2EDB-42B8-98B5-4935179EC530}"/>
              </a:ext>
            </a:extLst>
          </p:cNvPr>
          <p:cNvSpPr txBox="1"/>
          <p:nvPr/>
        </p:nvSpPr>
        <p:spPr>
          <a:xfrm>
            <a:off x="12401117" y="1210650"/>
            <a:ext cx="11926101" cy="584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Arial Narrow" panose="020B0606020202030204" pitchFamily="34" charset="0"/>
                <a:ea typeface="SimSun" panose="02010600030101010101" pitchFamily="2" charset="-122"/>
              </a:rPr>
              <a:t>The ratio of the number of patients in intensive care of nurse and doctors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377E5A0-3082-48B5-B312-AF48A7328FBA}"/>
              </a:ext>
            </a:extLst>
          </p:cNvPr>
          <p:cNvSpPr txBox="1"/>
          <p:nvPr/>
        </p:nvSpPr>
        <p:spPr>
          <a:xfrm>
            <a:off x="25220973" y="1372310"/>
            <a:ext cx="1147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Deaths Due to Mismanagement: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200</a:t>
            </a:r>
            <a:r>
              <a:rPr lang="en-GB" sz="3200" b="1" dirty="0">
                <a:solidFill>
                  <a:schemeClr val="bg1"/>
                </a:solidFill>
                <a:latin typeface="Calibri "/>
              </a:rPr>
              <a:t> (2%)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Medication Errors: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80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Equipment Failure: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50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Staffing Issues: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40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Procedural Lapses: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30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Average Response Time for Critical Events: 5 minutes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&lt; 5 minutes: 15%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&gt; 5 minutes: 25%</a:t>
            </a:r>
          </a:p>
          <a:p>
            <a:endParaRPr lang="en-GB" sz="3200" b="1" dirty="0">
              <a:solidFill>
                <a:schemeClr val="bg1"/>
              </a:solidFill>
              <a:latin typeface="Calibri "/>
            </a:endParaRPr>
          </a:p>
          <a:p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-5833476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-5681301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F8ACDA-1041-40AF-9B6F-322229CE79AD}"/>
              </a:ext>
            </a:extLst>
          </p:cNvPr>
          <p:cNvSpPr txBox="1"/>
          <p:nvPr/>
        </p:nvSpPr>
        <p:spPr>
          <a:xfrm>
            <a:off x="30724" y="7220828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12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-191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690538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81995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93235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05236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8B92EE-7C06-4623-BBDE-027AF6E5078D}"/>
              </a:ext>
            </a:extLst>
          </p:cNvPr>
          <p:cNvSpPr txBox="1"/>
          <p:nvPr/>
        </p:nvSpPr>
        <p:spPr>
          <a:xfrm>
            <a:off x="-25893045" y="2581399"/>
            <a:ext cx="11639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200" b="1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377E5A0-3082-48B5-B312-AF48A7328FBA}"/>
              </a:ext>
            </a:extLst>
          </p:cNvPr>
          <p:cNvSpPr txBox="1"/>
          <p:nvPr/>
        </p:nvSpPr>
        <p:spPr>
          <a:xfrm>
            <a:off x="25220973" y="1372310"/>
            <a:ext cx="1147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Deaths Due to Mismanagement: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200</a:t>
            </a:r>
            <a:r>
              <a:rPr lang="en-GB" sz="3200" b="1" dirty="0">
                <a:solidFill>
                  <a:schemeClr val="bg1"/>
                </a:solidFill>
                <a:latin typeface="Calibri "/>
              </a:rPr>
              <a:t> (2%)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Medication Errors: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80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Equipment Failure: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50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Staffing Issues: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40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Procedural Lapses: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30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Average Response Time for Critical Events: 5 minutes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&lt; 5 minutes: 15%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&gt; 5 minutes: 25%</a:t>
            </a:r>
          </a:p>
          <a:p>
            <a:endParaRPr lang="en-GB" sz="3200" b="1" dirty="0">
              <a:solidFill>
                <a:schemeClr val="bg1"/>
              </a:solidFill>
              <a:latin typeface="Calibri "/>
            </a:endParaRPr>
          </a:p>
          <a:p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15739-BD15-45A6-A343-F0733EDC8763}"/>
              </a:ext>
            </a:extLst>
          </p:cNvPr>
          <p:cNvSpPr txBox="1"/>
          <p:nvPr/>
        </p:nvSpPr>
        <p:spPr>
          <a:xfrm>
            <a:off x="30724" y="1173988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C551C0F-598F-4F76-96A7-FD2F404DFFFD}"/>
              </a:ext>
            </a:extLst>
          </p:cNvPr>
          <p:cNvSpPr/>
          <p:nvPr/>
        </p:nvSpPr>
        <p:spPr>
          <a:xfrm>
            <a:off x="0" y="-2462299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22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12567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248578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37037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48658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60659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C551C0F-598F-4F76-96A7-FD2F404DFFFD}"/>
              </a:ext>
            </a:extLst>
          </p:cNvPr>
          <p:cNvSpPr/>
          <p:nvPr/>
        </p:nvSpPr>
        <p:spPr>
          <a:xfrm>
            <a:off x="0" y="1420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8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8098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-65918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-2881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155909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67149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79150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8B92EE-7C06-4623-BBDE-027AF6E5078D}"/>
              </a:ext>
            </a:extLst>
          </p:cNvPr>
          <p:cNvSpPr txBox="1"/>
          <p:nvPr/>
        </p:nvSpPr>
        <p:spPr>
          <a:xfrm>
            <a:off x="-25893045" y="2581399"/>
            <a:ext cx="11639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200" b="1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377E5A0-3082-48B5-B312-AF48A7328FBA}"/>
              </a:ext>
            </a:extLst>
          </p:cNvPr>
          <p:cNvSpPr txBox="1"/>
          <p:nvPr/>
        </p:nvSpPr>
        <p:spPr>
          <a:xfrm>
            <a:off x="25220973" y="1372310"/>
            <a:ext cx="1147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Deaths Due to Mismanagement: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200</a:t>
            </a:r>
            <a:r>
              <a:rPr lang="en-GB" sz="3200" b="1" dirty="0">
                <a:solidFill>
                  <a:schemeClr val="bg1"/>
                </a:solidFill>
                <a:latin typeface="Calibri "/>
              </a:rPr>
              <a:t> (2%)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Medication Errors: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80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Equipment Failure: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50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Staffing Issues: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40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Procedural Lapses: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30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Average Response Time for Critical Events: 5 minutes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&lt; 5 minutes: 15%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&gt; 5 minutes: 25%</a:t>
            </a:r>
          </a:p>
          <a:p>
            <a:endParaRPr lang="en-GB" sz="3200" b="1" dirty="0">
              <a:solidFill>
                <a:schemeClr val="bg1"/>
              </a:solidFill>
              <a:latin typeface="Calibri "/>
            </a:endParaRPr>
          </a:p>
          <a:p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-16442480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-16054329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15739-BD15-45A6-A343-F0733EDC8763}"/>
              </a:ext>
            </a:extLst>
          </p:cNvPr>
          <p:cNvSpPr txBox="1"/>
          <p:nvPr/>
        </p:nvSpPr>
        <p:spPr>
          <a:xfrm>
            <a:off x="30724" y="-5226812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B901DF-1411-4452-B4EF-3B9DB9A81A4E}"/>
              </a:ext>
            </a:extLst>
          </p:cNvPr>
          <p:cNvSpPr txBox="1"/>
          <p:nvPr/>
        </p:nvSpPr>
        <p:spPr>
          <a:xfrm>
            <a:off x="-11289" y="1300121"/>
            <a:ext cx="12368666" cy="6432530"/>
          </a:xfrm>
          <a:prstGeom prst="rect">
            <a:avLst/>
          </a:prstGeom>
          <a:noFill/>
        </p:spPr>
        <p:txBody>
          <a:bodyPr wrap="square" numCol="1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Improved Operational Efficiency </a:t>
            </a:r>
          </a:p>
          <a:p>
            <a:pPr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medical staff to focus more on patient care rather than administrative tasks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Empowerment of healthcare providers 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remote monitoring capabilities empower healthcare providers to monitor patients from anywhere, allowing them to attend to essential activities without compromising patient care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quality.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Detection of complications 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allows for quick intervention and immediate treatment of any emergency situations.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A11A0-23EF-4709-AF7D-36B04E2C49C7}"/>
              </a:ext>
            </a:extLst>
          </p:cNvPr>
          <p:cNvSpPr txBox="1"/>
          <p:nvPr/>
        </p:nvSpPr>
        <p:spPr>
          <a:xfrm>
            <a:off x="-11212328" y="1300121"/>
            <a:ext cx="106118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Monitoring vital functions 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real-time data that enables the medical team to identify any health problems before they worsen.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Improving health outcomes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monitoring contributes to better treatment outcomes and reduces mortality 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Cost saving and Resource optimizations.</a:t>
            </a:r>
          </a:p>
          <a:p>
            <a:endParaRPr lang="en-US" sz="3600" dirty="0">
              <a:solidFill>
                <a:srgbClr val="015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E" sz="3600" dirty="0"/>
          </a:p>
        </p:txBody>
      </p:sp>
    </p:spTree>
    <p:extLst>
      <p:ext uri="{BB962C8B-B14F-4D97-AF65-F5344CB8AC3E}">
        <p14:creationId xmlns:p14="http://schemas.microsoft.com/office/powerpoint/2010/main" val="63808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8098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-2881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67149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79150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8B92EE-7C06-4623-BBDE-027AF6E5078D}"/>
              </a:ext>
            </a:extLst>
          </p:cNvPr>
          <p:cNvSpPr txBox="1"/>
          <p:nvPr/>
        </p:nvSpPr>
        <p:spPr>
          <a:xfrm>
            <a:off x="-25893045" y="2581399"/>
            <a:ext cx="11639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200" b="1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377E5A0-3082-48B5-B312-AF48A7328FBA}"/>
              </a:ext>
            </a:extLst>
          </p:cNvPr>
          <p:cNvSpPr txBox="1"/>
          <p:nvPr/>
        </p:nvSpPr>
        <p:spPr>
          <a:xfrm>
            <a:off x="25220973" y="1372310"/>
            <a:ext cx="1147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Deaths Due to Mismanagement: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200</a:t>
            </a:r>
            <a:r>
              <a:rPr lang="en-GB" sz="3200" b="1" dirty="0">
                <a:solidFill>
                  <a:schemeClr val="bg1"/>
                </a:solidFill>
                <a:latin typeface="Calibri "/>
              </a:rPr>
              <a:t> (2%)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Medication Errors: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80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Equipment Failure: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50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Staffing Issues: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40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Procedural Lapses: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30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Average Response Time for Critical Events: 5 minutes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&lt; 5 minutes: 15%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&gt; 5 minutes: 25%</a:t>
            </a:r>
          </a:p>
          <a:p>
            <a:endParaRPr lang="en-GB" sz="3200" b="1" dirty="0">
              <a:solidFill>
                <a:schemeClr val="bg1"/>
              </a:solidFill>
              <a:latin typeface="Calibri "/>
            </a:endParaRPr>
          </a:p>
          <a:p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-16442480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-16054329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15739-BD15-45A6-A343-F0733EDC8763}"/>
              </a:ext>
            </a:extLst>
          </p:cNvPr>
          <p:cNvSpPr txBox="1"/>
          <p:nvPr/>
        </p:nvSpPr>
        <p:spPr>
          <a:xfrm>
            <a:off x="30724" y="-5226812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B901DF-1411-4452-B4EF-3B9DB9A81A4E}"/>
              </a:ext>
            </a:extLst>
          </p:cNvPr>
          <p:cNvSpPr txBox="1"/>
          <p:nvPr/>
        </p:nvSpPr>
        <p:spPr>
          <a:xfrm>
            <a:off x="13291761" y="1300121"/>
            <a:ext cx="12368666" cy="6432530"/>
          </a:xfrm>
          <a:prstGeom prst="rect">
            <a:avLst/>
          </a:prstGeom>
          <a:noFill/>
        </p:spPr>
        <p:txBody>
          <a:bodyPr wrap="square" numCol="1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Improved Operational Efficiency </a:t>
            </a:r>
          </a:p>
          <a:p>
            <a:pPr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medical staff to focus more on patient care rather than administrative tasks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Empowerment of healthcare providers 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remote monitoring capabilities empower healthcare providers to monitor patients from anywhere, allowing them to attend to essential activities without compromising patient care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quality.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Detection of complications 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allows for quick intervention and immediate treatment of any emergency situations.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C961C6-7ECA-462F-B1E8-C7775BE0FEDD}"/>
              </a:ext>
            </a:extLst>
          </p:cNvPr>
          <p:cNvSpPr txBox="1"/>
          <p:nvPr/>
        </p:nvSpPr>
        <p:spPr>
          <a:xfrm>
            <a:off x="55449" y="1300121"/>
            <a:ext cx="106118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Monitoring vital functions 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real-time data that enables the medical team to identify any health problems before they worsen.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Improving health outcomes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monitoring contributes to better treatment outcomes and reduces mortality 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Cost saving and Resource optimizations.</a:t>
            </a:r>
          </a:p>
          <a:p>
            <a:endParaRPr lang="en-US" sz="3600" dirty="0">
              <a:solidFill>
                <a:srgbClr val="015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E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D2DB1E-E4F2-4525-814F-E67667E63386}"/>
              </a:ext>
            </a:extLst>
          </p:cNvPr>
          <p:cNvSpPr/>
          <p:nvPr/>
        </p:nvSpPr>
        <p:spPr>
          <a:xfrm>
            <a:off x="851" y="-126809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4E11BB-0FD8-465C-9852-38DF9A1F69A1}"/>
              </a:ext>
            </a:extLst>
          </p:cNvPr>
          <p:cNvSpPr/>
          <p:nvPr/>
        </p:nvSpPr>
        <p:spPr>
          <a:xfrm>
            <a:off x="-55449" y="692698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8194E8-DFD6-4656-A175-463D92DC89F3}"/>
              </a:ext>
            </a:extLst>
          </p:cNvPr>
          <p:cNvSpPr/>
          <p:nvPr/>
        </p:nvSpPr>
        <p:spPr>
          <a:xfrm>
            <a:off x="-55449" y="808903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FF3CA8-8DDB-4D02-8BDB-0893CB5729FC}"/>
              </a:ext>
            </a:extLst>
          </p:cNvPr>
          <p:cNvSpPr/>
          <p:nvPr/>
        </p:nvSpPr>
        <p:spPr>
          <a:xfrm>
            <a:off x="-74499" y="928918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DEEFD4-4245-493C-87ED-F22907841E30}"/>
              </a:ext>
            </a:extLst>
          </p:cNvPr>
          <p:cNvSpPr/>
          <p:nvPr/>
        </p:nvSpPr>
        <p:spPr>
          <a:xfrm>
            <a:off x="851" y="-2532160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25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8098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67149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79150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-16442480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-16054329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C961C6-7ECA-462F-B1E8-C7775BE0FEDD}"/>
              </a:ext>
            </a:extLst>
          </p:cNvPr>
          <p:cNvSpPr txBox="1"/>
          <p:nvPr/>
        </p:nvSpPr>
        <p:spPr>
          <a:xfrm>
            <a:off x="55449" y="-6053179"/>
            <a:ext cx="106118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Monitoring vital functions 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real-time data that enables the medical team to identify any health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problemsbefore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they worsen.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Improving health outcomes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monitoring contributes to better treatment outcomes and reduces mortality 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Cost saving and Resource optimizations.</a:t>
            </a:r>
          </a:p>
          <a:p>
            <a:endParaRPr lang="en-US" sz="3600" dirty="0">
              <a:solidFill>
                <a:srgbClr val="015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E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8F42E6-A961-4BDF-9BBC-8DD5E2A45A58}"/>
              </a:ext>
            </a:extLst>
          </p:cNvPr>
          <p:cNvSpPr/>
          <p:nvPr/>
        </p:nvSpPr>
        <p:spPr>
          <a:xfrm>
            <a:off x="0" y="12567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5BCDE1-5DC7-4F57-855A-E01C3B20523D}"/>
              </a:ext>
            </a:extLst>
          </p:cNvPr>
          <p:cNvSpPr/>
          <p:nvPr/>
        </p:nvSpPr>
        <p:spPr>
          <a:xfrm>
            <a:off x="19050" y="248578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1A7628-974E-451B-AF0A-89CE74DB6212}"/>
              </a:ext>
            </a:extLst>
          </p:cNvPr>
          <p:cNvSpPr/>
          <p:nvPr/>
        </p:nvSpPr>
        <p:spPr>
          <a:xfrm>
            <a:off x="19050" y="37037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55F087-7E5C-4378-A0FF-B6AE221B4ABD}"/>
              </a:ext>
            </a:extLst>
          </p:cNvPr>
          <p:cNvSpPr/>
          <p:nvPr/>
        </p:nvSpPr>
        <p:spPr>
          <a:xfrm>
            <a:off x="19050" y="48658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D3025E-E58A-497A-9433-22FCE3815681}"/>
              </a:ext>
            </a:extLst>
          </p:cNvPr>
          <p:cNvSpPr/>
          <p:nvPr/>
        </p:nvSpPr>
        <p:spPr>
          <a:xfrm>
            <a:off x="0" y="60659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851C09-DD91-44B7-B178-43EEC2683B44}"/>
              </a:ext>
            </a:extLst>
          </p:cNvPr>
          <p:cNvSpPr/>
          <p:nvPr/>
        </p:nvSpPr>
        <p:spPr>
          <a:xfrm>
            <a:off x="0" y="1420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3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8098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-161549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-707731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155909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67149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79150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8B92EE-7C06-4623-BBDE-027AF6E5078D}"/>
              </a:ext>
            </a:extLst>
          </p:cNvPr>
          <p:cNvSpPr txBox="1"/>
          <p:nvPr/>
        </p:nvSpPr>
        <p:spPr>
          <a:xfrm>
            <a:off x="-25893045" y="2581399"/>
            <a:ext cx="11639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200" b="1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377E5A0-3082-48B5-B312-AF48A7328FBA}"/>
              </a:ext>
            </a:extLst>
          </p:cNvPr>
          <p:cNvSpPr txBox="1"/>
          <p:nvPr/>
        </p:nvSpPr>
        <p:spPr>
          <a:xfrm>
            <a:off x="25220973" y="1372310"/>
            <a:ext cx="1147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Deaths Due to Mismanagement: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200</a:t>
            </a:r>
            <a:r>
              <a:rPr lang="en-GB" sz="3200" b="1" dirty="0">
                <a:solidFill>
                  <a:schemeClr val="bg1"/>
                </a:solidFill>
                <a:latin typeface="Calibri "/>
              </a:rPr>
              <a:t> (2%)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Medication Errors: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80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Equipment Failure: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50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Staffing Issues: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40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Procedural Lapses: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30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Average Response Time for Critical Events: 5 minutes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&lt; 5 minutes: 15%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&gt; 5 minutes: 25%</a:t>
            </a:r>
          </a:p>
          <a:p>
            <a:endParaRPr lang="en-GB" sz="3200" b="1" dirty="0">
              <a:solidFill>
                <a:schemeClr val="bg1"/>
              </a:solidFill>
              <a:latin typeface="Calibri "/>
            </a:endParaRPr>
          </a:p>
          <a:p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-16442480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-16054329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15739-BD15-45A6-A343-F0733EDC8763}"/>
              </a:ext>
            </a:extLst>
          </p:cNvPr>
          <p:cNvSpPr txBox="1"/>
          <p:nvPr/>
        </p:nvSpPr>
        <p:spPr>
          <a:xfrm>
            <a:off x="30724" y="-14789912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B901DF-1411-4452-B4EF-3B9DB9A81A4E}"/>
              </a:ext>
            </a:extLst>
          </p:cNvPr>
          <p:cNvSpPr txBox="1"/>
          <p:nvPr/>
        </p:nvSpPr>
        <p:spPr>
          <a:xfrm>
            <a:off x="13291761" y="1300121"/>
            <a:ext cx="12368666" cy="6432530"/>
          </a:xfrm>
          <a:prstGeom prst="rect">
            <a:avLst/>
          </a:prstGeom>
          <a:noFill/>
        </p:spPr>
        <p:txBody>
          <a:bodyPr wrap="square" numCol="1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Improved Operational Efficiency </a:t>
            </a:r>
          </a:p>
          <a:p>
            <a:pPr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medical staff to focus more on patient care rather than administrative tasks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Empowerment of healthcare providers 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remote monitoring capabilities empower healthcare providers to monitor patients from anywhere, allowing them to attend to essential activities without compromising patient care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quality.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Early Detection of complications 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allows for quick intervention and immediate treatment of any emergency situations.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C961C6-7ECA-462F-B1E8-C7775BE0FEDD}"/>
              </a:ext>
            </a:extLst>
          </p:cNvPr>
          <p:cNvSpPr txBox="1"/>
          <p:nvPr/>
        </p:nvSpPr>
        <p:spPr>
          <a:xfrm>
            <a:off x="55449" y="-5748379"/>
            <a:ext cx="106118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Monitoring vital functions 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real-time data that enables the medical team to identify any health problems before they worsen.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Improving health outcomes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monitoring contributes to better treatment outcomes and reduces mortality 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Cost saving and Resource optimizations.</a:t>
            </a:r>
          </a:p>
          <a:p>
            <a:endParaRPr lang="en-US" sz="3600" dirty="0">
              <a:solidFill>
                <a:srgbClr val="015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E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81862-0D43-4780-8ED5-C9A16B86B90C}"/>
              </a:ext>
            </a:extLst>
          </p:cNvPr>
          <p:cNvSpPr/>
          <p:nvPr/>
        </p:nvSpPr>
        <p:spPr>
          <a:xfrm>
            <a:off x="19050" y="929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718B8C0-1160-440D-9986-6E201302C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961231" y="977033"/>
            <a:ext cx="5997630" cy="59976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AD78FA8-7C98-47AB-9C04-08E3FC4E3DE3}"/>
              </a:ext>
            </a:extLst>
          </p:cNvPr>
          <p:cNvSpPr/>
          <p:nvPr/>
        </p:nvSpPr>
        <p:spPr>
          <a:xfrm>
            <a:off x="30724" y="-8268027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530B9-5CBE-4C91-BCCE-64472375117B}"/>
              </a:ext>
            </a:extLst>
          </p:cNvPr>
          <p:cNvSpPr/>
          <p:nvPr/>
        </p:nvSpPr>
        <p:spPr>
          <a:xfrm>
            <a:off x="19050" y="68851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DF1FD8-1DFE-40D8-9D0D-9732FC570026}"/>
              </a:ext>
            </a:extLst>
          </p:cNvPr>
          <p:cNvSpPr/>
          <p:nvPr/>
        </p:nvSpPr>
        <p:spPr>
          <a:xfrm>
            <a:off x="0" y="80852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BB5E8E-D9D1-449C-9947-5C072127266C}"/>
              </a:ext>
            </a:extLst>
          </p:cNvPr>
          <p:cNvSpPr/>
          <p:nvPr/>
        </p:nvSpPr>
        <p:spPr>
          <a:xfrm>
            <a:off x="30724" y="-951058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95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Right 25">
            <a:extLst>
              <a:ext uri="{FF2B5EF4-FFF2-40B4-BE49-F238E27FC236}">
                <a16:creationId xmlns:a16="http://schemas.microsoft.com/office/drawing/2014/main" id="{A3D225FC-9F2D-4FE8-AF5F-90AD6477D0A7}"/>
              </a:ext>
            </a:extLst>
          </p:cNvPr>
          <p:cNvSpPr/>
          <p:nvPr/>
        </p:nvSpPr>
        <p:spPr>
          <a:xfrm rot="1344423">
            <a:off x="2501837" y="3440869"/>
            <a:ext cx="1854358" cy="6201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8098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-161549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-707731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155909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67149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79150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8B92EE-7C06-4623-BBDE-027AF6E5078D}"/>
              </a:ext>
            </a:extLst>
          </p:cNvPr>
          <p:cNvSpPr txBox="1"/>
          <p:nvPr/>
        </p:nvSpPr>
        <p:spPr>
          <a:xfrm>
            <a:off x="-25893045" y="2581399"/>
            <a:ext cx="11639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200" b="1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377E5A0-3082-48B5-B312-AF48A7328FBA}"/>
              </a:ext>
            </a:extLst>
          </p:cNvPr>
          <p:cNvSpPr txBox="1"/>
          <p:nvPr/>
        </p:nvSpPr>
        <p:spPr>
          <a:xfrm>
            <a:off x="25220973" y="1372310"/>
            <a:ext cx="1147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Deaths Due to Mismanagement: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200</a:t>
            </a:r>
            <a:r>
              <a:rPr lang="en-GB" sz="3200" b="1" dirty="0">
                <a:solidFill>
                  <a:schemeClr val="bg1"/>
                </a:solidFill>
                <a:latin typeface="Calibri "/>
              </a:rPr>
              <a:t> (2%)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Medication Errors: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80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Equipment Failure: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50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Staffing Issues: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40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Procedural Lapses: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30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Average Response Time for Critical Events: 5 minutes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&lt; 5 minutes: 15%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&gt; 5 minutes: 25%</a:t>
            </a:r>
          </a:p>
          <a:p>
            <a:endParaRPr lang="en-GB" sz="3200" b="1" dirty="0">
              <a:solidFill>
                <a:schemeClr val="bg1"/>
              </a:solidFill>
              <a:latin typeface="Calibri "/>
            </a:endParaRPr>
          </a:p>
          <a:p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-16442480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-16054329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15739-BD15-45A6-A343-F0733EDC8763}"/>
              </a:ext>
            </a:extLst>
          </p:cNvPr>
          <p:cNvSpPr txBox="1"/>
          <p:nvPr/>
        </p:nvSpPr>
        <p:spPr>
          <a:xfrm>
            <a:off x="30724" y="-14789912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C961C6-7ECA-462F-B1E8-C7775BE0FEDD}"/>
              </a:ext>
            </a:extLst>
          </p:cNvPr>
          <p:cNvSpPr txBox="1"/>
          <p:nvPr/>
        </p:nvSpPr>
        <p:spPr>
          <a:xfrm>
            <a:off x="55449" y="-5748379"/>
            <a:ext cx="106118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Monitoring vital functions 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real-time data that enables the medical team to identify any health problems before they worsen.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Improving health outcomes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monitoring contributes to better treatment outcomes and reduces mortality 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Cost saving and Resource optimizations.</a:t>
            </a:r>
          </a:p>
          <a:p>
            <a:endParaRPr lang="en-US" sz="3600" dirty="0">
              <a:solidFill>
                <a:srgbClr val="015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E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81862-0D43-4780-8ED5-C9A16B86B90C}"/>
              </a:ext>
            </a:extLst>
          </p:cNvPr>
          <p:cNvSpPr/>
          <p:nvPr/>
        </p:nvSpPr>
        <p:spPr>
          <a:xfrm>
            <a:off x="19050" y="929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CAC21D7-9F8C-4A9F-9297-5ABC87A53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06764" y="2060872"/>
            <a:ext cx="4762500" cy="47625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D79BD2B-E582-40DC-8825-57FC890750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631" y="977033"/>
            <a:ext cx="5997630" cy="59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8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D9EF8-D2E1-4300-89D4-879B09F5F061}"/>
              </a:ext>
            </a:extLst>
          </p:cNvPr>
          <p:cNvSpPr txBox="1"/>
          <p:nvPr/>
        </p:nvSpPr>
        <p:spPr>
          <a:xfrm>
            <a:off x="-422250" y="-1169235"/>
            <a:ext cx="614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0" b="1" dirty="0">
                <a:solidFill>
                  <a:schemeClr val="bg1"/>
                </a:solidFill>
                <a:latin typeface="Calibri "/>
              </a:rPr>
              <a:t>VU</a:t>
            </a:r>
            <a:endParaRPr lang="en-US" sz="350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88FA5-AD5F-44DF-AA88-128CA251A41A}"/>
              </a:ext>
            </a:extLst>
          </p:cNvPr>
          <p:cNvSpPr txBox="1"/>
          <p:nvPr/>
        </p:nvSpPr>
        <p:spPr>
          <a:xfrm>
            <a:off x="5022000" y="-61240"/>
            <a:ext cx="48179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0" b="1" dirty="0">
                <a:solidFill>
                  <a:schemeClr val="bg1"/>
                </a:solidFill>
              </a:rPr>
              <a:t>For view </a:t>
            </a:r>
            <a:endParaRPr lang="en-US" sz="100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EE0BA-9E97-4352-80A9-99666B137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38" y="116923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1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DF32A3ED-CCBD-470A-BF30-6A4EAECD857E}"/>
              </a:ext>
            </a:extLst>
          </p:cNvPr>
          <p:cNvSpPr/>
          <p:nvPr/>
        </p:nvSpPr>
        <p:spPr>
          <a:xfrm rot="10800000">
            <a:off x="8676380" y="4751996"/>
            <a:ext cx="1660067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8098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-161549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-707731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155909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67149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79150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-16442480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-16054329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15739-BD15-45A6-A343-F0733EDC8763}"/>
              </a:ext>
            </a:extLst>
          </p:cNvPr>
          <p:cNvSpPr txBox="1"/>
          <p:nvPr/>
        </p:nvSpPr>
        <p:spPr>
          <a:xfrm>
            <a:off x="30724" y="-14789912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C961C6-7ECA-462F-B1E8-C7775BE0FEDD}"/>
              </a:ext>
            </a:extLst>
          </p:cNvPr>
          <p:cNvSpPr txBox="1"/>
          <p:nvPr/>
        </p:nvSpPr>
        <p:spPr>
          <a:xfrm>
            <a:off x="55449" y="-5748379"/>
            <a:ext cx="106118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Monitoring vital functions 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real-time data that enables the medical team to identify any health problems before they worsen.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Improving health outcomes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monitoring contributes to better treatment outcomes and reduces mortality 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Cost saving and Resource optimizations.</a:t>
            </a:r>
          </a:p>
          <a:p>
            <a:endParaRPr lang="en-US" sz="3600" dirty="0">
              <a:solidFill>
                <a:srgbClr val="015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E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81862-0D43-4780-8ED5-C9A16B86B90C}"/>
              </a:ext>
            </a:extLst>
          </p:cNvPr>
          <p:cNvSpPr/>
          <p:nvPr/>
        </p:nvSpPr>
        <p:spPr>
          <a:xfrm>
            <a:off x="19050" y="-522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057561D-90DE-48D1-87BA-13DF765DE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5164" y="2060872"/>
            <a:ext cx="4762500" cy="476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906BDC6-55B5-4F44-81D2-56865B8E8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649870" y="2419349"/>
            <a:ext cx="4762500" cy="47625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A5E13B2-DF85-4147-A732-C01C2418A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336" y="1181600"/>
            <a:ext cx="3566120" cy="3566123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CB1552EE-FF78-421B-95CF-99C3D17CC932}"/>
              </a:ext>
            </a:extLst>
          </p:cNvPr>
          <p:cNvSpPr/>
          <p:nvPr/>
        </p:nvSpPr>
        <p:spPr>
          <a:xfrm rot="1344423">
            <a:off x="3903531" y="3596085"/>
            <a:ext cx="3435777" cy="6201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6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rrow: Right 30">
            <a:extLst>
              <a:ext uri="{FF2B5EF4-FFF2-40B4-BE49-F238E27FC236}">
                <a16:creationId xmlns:a16="http://schemas.microsoft.com/office/drawing/2014/main" id="{7A39D312-815A-4920-A48D-79B403A5A883}"/>
              </a:ext>
            </a:extLst>
          </p:cNvPr>
          <p:cNvSpPr/>
          <p:nvPr/>
        </p:nvSpPr>
        <p:spPr>
          <a:xfrm>
            <a:off x="1158295" y="5888958"/>
            <a:ext cx="2938507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8098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-161549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-707731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155909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67149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79150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-16442480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-16054329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15739-BD15-45A6-A343-F0733EDC8763}"/>
              </a:ext>
            </a:extLst>
          </p:cNvPr>
          <p:cNvSpPr txBox="1"/>
          <p:nvPr/>
        </p:nvSpPr>
        <p:spPr>
          <a:xfrm>
            <a:off x="30724" y="-14789912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C961C6-7ECA-462F-B1E8-C7775BE0FEDD}"/>
              </a:ext>
            </a:extLst>
          </p:cNvPr>
          <p:cNvSpPr txBox="1"/>
          <p:nvPr/>
        </p:nvSpPr>
        <p:spPr>
          <a:xfrm>
            <a:off x="55449" y="-5748379"/>
            <a:ext cx="106118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Monitoring vital functions 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real-time data that enables the medical team to identify any health problems before they worsen.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Improving health outcomes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monitoring contributes to better treatment outcomes and reduces mortality 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Cost saving and Resource optimizations.</a:t>
            </a:r>
          </a:p>
          <a:p>
            <a:endParaRPr lang="en-US" sz="3600" dirty="0">
              <a:solidFill>
                <a:srgbClr val="015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E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81862-0D43-4780-8ED5-C9A16B86B90C}"/>
              </a:ext>
            </a:extLst>
          </p:cNvPr>
          <p:cNvSpPr/>
          <p:nvPr/>
        </p:nvSpPr>
        <p:spPr>
          <a:xfrm>
            <a:off x="19050" y="-522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A5E13B2-DF85-4147-A732-C01C2418A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5351" y="1370013"/>
            <a:ext cx="2629488" cy="26294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057561D-90DE-48D1-87BA-13DF765DE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0173" y="3150886"/>
            <a:ext cx="3574456" cy="357445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1DF322-FAE8-4606-A26C-DA2A328EDF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350394" y="1460914"/>
            <a:ext cx="5843238" cy="584323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398E5E3-B791-41F9-AD7D-8BB3DC944081}"/>
              </a:ext>
            </a:extLst>
          </p:cNvPr>
          <p:cNvSpPr/>
          <p:nvPr/>
        </p:nvSpPr>
        <p:spPr>
          <a:xfrm rot="1344423">
            <a:off x="7320930" y="3716686"/>
            <a:ext cx="1909775" cy="6201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EA07AC0-2D1B-4CC7-BE66-A9C966860027}"/>
              </a:ext>
            </a:extLst>
          </p:cNvPr>
          <p:cNvSpPr/>
          <p:nvPr/>
        </p:nvSpPr>
        <p:spPr>
          <a:xfrm rot="10800000">
            <a:off x="5492843" y="5107729"/>
            <a:ext cx="2938507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6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8098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-161549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-707731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155909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67149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79150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-16442480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-16054329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15739-BD15-45A6-A343-F0733EDC8763}"/>
              </a:ext>
            </a:extLst>
          </p:cNvPr>
          <p:cNvSpPr txBox="1"/>
          <p:nvPr/>
        </p:nvSpPr>
        <p:spPr>
          <a:xfrm>
            <a:off x="30724" y="-14789912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C961C6-7ECA-462F-B1E8-C7775BE0FEDD}"/>
              </a:ext>
            </a:extLst>
          </p:cNvPr>
          <p:cNvSpPr txBox="1"/>
          <p:nvPr/>
        </p:nvSpPr>
        <p:spPr>
          <a:xfrm>
            <a:off x="55449" y="-5748379"/>
            <a:ext cx="106118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Monitoring vital functions 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real-time data that enables the medical team to identify any health problems before they worsen.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Improving health outcomes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monitoring contributes to better treatment outcomes and reduces mortality 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Cost saving and Resource optimizations.</a:t>
            </a:r>
          </a:p>
          <a:p>
            <a:endParaRPr lang="en-US" sz="3600" dirty="0">
              <a:solidFill>
                <a:srgbClr val="015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E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81862-0D43-4780-8ED5-C9A16B86B90C}"/>
              </a:ext>
            </a:extLst>
          </p:cNvPr>
          <p:cNvSpPr/>
          <p:nvPr/>
        </p:nvSpPr>
        <p:spPr>
          <a:xfrm>
            <a:off x="19050" y="-522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A5E13B2-DF85-4147-A732-C01C2418A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5351" y="1370013"/>
            <a:ext cx="2629488" cy="26294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057561D-90DE-48D1-87BA-13DF765DE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0173" y="3150886"/>
            <a:ext cx="3574456" cy="357445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1DF322-FAE8-4606-A26C-DA2A328EDF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350394" y="1460914"/>
            <a:ext cx="5843238" cy="584323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398E5E3-B791-41F9-AD7D-8BB3DC944081}"/>
              </a:ext>
            </a:extLst>
          </p:cNvPr>
          <p:cNvSpPr/>
          <p:nvPr/>
        </p:nvSpPr>
        <p:spPr>
          <a:xfrm rot="1344423">
            <a:off x="7320930" y="3716686"/>
            <a:ext cx="1909775" cy="6201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EA07AC0-2D1B-4CC7-BE66-A9C966860027}"/>
              </a:ext>
            </a:extLst>
          </p:cNvPr>
          <p:cNvSpPr/>
          <p:nvPr/>
        </p:nvSpPr>
        <p:spPr>
          <a:xfrm rot="10800000">
            <a:off x="5492843" y="5107729"/>
            <a:ext cx="2938507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D58ECFB-6EEA-451B-9B39-9977BFFE0F07}"/>
              </a:ext>
            </a:extLst>
          </p:cNvPr>
          <p:cNvSpPr/>
          <p:nvPr/>
        </p:nvSpPr>
        <p:spPr>
          <a:xfrm>
            <a:off x="6096000" y="5847208"/>
            <a:ext cx="2938507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6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w: Right 23">
            <a:extLst>
              <a:ext uri="{FF2B5EF4-FFF2-40B4-BE49-F238E27FC236}">
                <a16:creationId xmlns:a16="http://schemas.microsoft.com/office/drawing/2014/main" id="{7687E93D-C5F5-4131-B41C-AAD7FDEA22A8}"/>
              </a:ext>
            </a:extLst>
          </p:cNvPr>
          <p:cNvSpPr/>
          <p:nvPr/>
        </p:nvSpPr>
        <p:spPr>
          <a:xfrm rot="19823243">
            <a:off x="9651696" y="5223753"/>
            <a:ext cx="1485069" cy="7004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8098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-161549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-707731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155909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67149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79150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-16442480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-16054329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15739-BD15-45A6-A343-F0733EDC8763}"/>
              </a:ext>
            </a:extLst>
          </p:cNvPr>
          <p:cNvSpPr txBox="1"/>
          <p:nvPr/>
        </p:nvSpPr>
        <p:spPr>
          <a:xfrm>
            <a:off x="30724" y="-14789912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C961C6-7ECA-462F-B1E8-C7775BE0FEDD}"/>
              </a:ext>
            </a:extLst>
          </p:cNvPr>
          <p:cNvSpPr txBox="1"/>
          <p:nvPr/>
        </p:nvSpPr>
        <p:spPr>
          <a:xfrm>
            <a:off x="55449" y="-5748379"/>
            <a:ext cx="106118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Monitoring vital functions 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real-time data that enables the medical team to identify any health problems before they worsen.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Improving health outcomes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monitoring contributes to better treatment outcomes and reduces mortality 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Cost saving and Resource optimizations.</a:t>
            </a:r>
          </a:p>
          <a:p>
            <a:endParaRPr lang="en-US" sz="3600" dirty="0">
              <a:solidFill>
                <a:srgbClr val="015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E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81862-0D43-4780-8ED5-C9A16B86B90C}"/>
              </a:ext>
            </a:extLst>
          </p:cNvPr>
          <p:cNvSpPr/>
          <p:nvPr/>
        </p:nvSpPr>
        <p:spPr>
          <a:xfrm>
            <a:off x="19050" y="-522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A5E13B2-DF85-4147-A732-C01C2418A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5351" y="1370013"/>
            <a:ext cx="2629488" cy="262949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057561D-90DE-48D1-87BA-13DF765DE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0173" y="3150886"/>
            <a:ext cx="3574456" cy="357445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1DF322-FAE8-4606-A26C-DA2A328EDF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350394" y="1460914"/>
            <a:ext cx="5843238" cy="584323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398E5E3-B791-41F9-AD7D-8BB3DC944081}"/>
              </a:ext>
            </a:extLst>
          </p:cNvPr>
          <p:cNvSpPr/>
          <p:nvPr/>
        </p:nvSpPr>
        <p:spPr>
          <a:xfrm rot="1344423">
            <a:off x="7320930" y="3716686"/>
            <a:ext cx="1909775" cy="6201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EA07AC0-2D1B-4CC7-BE66-A9C966860027}"/>
              </a:ext>
            </a:extLst>
          </p:cNvPr>
          <p:cNvSpPr/>
          <p:nvPr/>
        </p:nvSpPr>
        <p:spPr>
          <a:xfrm rot="10800000">
            <a:off x="5492843" y="5107729"/>
            <a:ext cx="2938507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D58ECFB-6EEA-451B-9B39-9977BFFE0F07}"/>
              </a:ext>
            </a:extLst>
          </p:cNvPr>
          <p:cNvSpPr/>
          <p:nvPr/>
        </p:nvSpPr>
        <p:spPr>
          <a:xfrm>
            <a:off x="6096000" y="5847208"/>
            <a:ext cx="2938507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51145-EE84-4C00-BAFF-E8808CDA71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977" y="-2066926"/>
            <a:ext cx="2933702" cy="29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0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8098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-161549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-707731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155909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67149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79150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37D3E-54C8-4C04-810E-FC647BA55336}"/>
              </a:ext>
            </a:extLst>
          </p:cNvPr>
          <p:cNvGrpSpPr/>
          <p:nvPr/>
        </p:nvGrpSpPr>
        <p:grpSpPr>
          <a:xfrm>
            <a:off x="7486877" y="-16442480"/>
            <a:ext cx="5457377" cy="4819509"/>
            <a:chOff x="12973279" y="1776696"/>
            <a:chExt cx="5457377" cy="48195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44248-0EF8-4C62-83CA-39CFBEF6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53769">
              <a:off x="14211085" y="1776696"/>
              <a:ext cx="4219571" cy="2377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9253D5B-9101-4589-AAFD-EE687140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52670">
              <a:off x="12973279" y="4408791"/>
              <a:ext cx="5087009" cy="2187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9933C80-52AE-4C12-84C8-EA8BD82D1034}"/>
              </a:ext>
            </a:extLst>
          </p:cNvPr>
          <p:cNvSpPr txBox="1"/>
          <p:nvPr/>
        </p:nvSpPr>
        <p:spPr>
          <a:xfrm>
            <a:off x="284447" y="-16054329"/>
            <a:ext cx="111626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Recording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(paper-based)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Management</a:t>
            </a:r>
          </a:p>
          <a:p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Monitoring Constraint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Stuff Overloading </a:t>
            </a:r>
          </a:p>
          <a:p>
            <a:endParaRPr lang="en-AE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15739-BD15-45A6-A343-F0733EDC8763}"/>
              </a:ext>
            </a:extLst>
          </p:cNvPr>
          <p:cNvSpPr txBox="1"/>
          <p:nvPr/>
        </p:nvSpPr>
        <p:spPr>
          <a:xfrm>
            <a:off x="30724" y="-14789912"/>
            <a:ext cx="12174253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 Application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works on Managing the ICU over the day through three techniques: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 Algorithm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(Automated Record for Vital Signs)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ESPP CAM 32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(Remote Monitoring) 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 and Report Management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C961C6-7ECA-462F-B1E8-C7775BE0FEDD}"/>
              </a:ext>
            </a:extLst>
          </p:cNvPr>
          <p:cNvSpPr txBox="1"/>
          <p:nvPr/>
        </p:nvSpPr>
        <p:spPr>
          <a:xfrm>
            <a:off x="55449" y="-5748379"/>
            <a:ext cx="106118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Monitoring vital functions 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real-time data that enables the medical team to identify any health problems before they worsen.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Improving health outcomes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monitoring contributes to better treatment outcomes and reduces mortality 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Cost saving and Resource optimizations.</a:t>
            </a:r>
          </a:p>
          <a:p>
            <a:endParaRPr lang="en-US" sz="3600" dirty="0">
              <a:solidFill>
                <a:srgbClr val="015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E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81862-0D43-4780-8ED5-C9A16B86B90C}"/>
              </a:ext>
            </a:extLst>
          </p:cNvPr>
          <p:cNvSpPr/>
          <p:nvPr/>
        </p:nvSpPr>
        <p:spPr>
          <a:xfrm>
            <a:off x="19050" y="-522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A5E13B2-DF85-4147-A732-C01C2418A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6427" y="1237355"/>
            <a:ext cx="2445640" cy="244564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057561D-90DE-48D1-87BA-13DF765DE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6266" y="3227217"/>
            <a:ext cx="3482219" cy="34822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1DF322-FAE8-4606-A26C-DA2A328EDF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73976" y="3492736"/>
            <a:ext cx="3043108" cy="304310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398E5E3-B791-41F9-AD7D-8BB3DC944081}"/>
              </a:ext>
            </a:extLst>
          </p:cNvPr>
          <p:cNvSpPr/>
          <p:nvPr/>
        </p:nvSpPr>
        <p:spPr>
          <a:xfrm rot="1344423">
            <a:off x="4202917" y="3484517"/>
            <a:ext cx="2313497" cy="6201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EA07AC0-2D1B-4CC7-BE66-A9C966860027}"/>
              </a:ext>
            </a:extLst>
          </p:cNvPr>
          <p:cNvSpPr/>
          <p:nvPr/>
        </p:nvSpPr>
        <p:spPr>
          <a:xfrm rot="10800000">
            <a:off x="2969132" y="4949984"/>
            <a:ext cx="2445640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D58ECFB-6EEA-451B-9B39-9977BFFE0F07}"/>
              </a:ext>
            </a:extLst>
          </p:cNvPr>
          <p:cNvSpPr/>
          <p:nvPr/>
        </p:nvSpPr>
        <p:spPr>
          <a:xfrm>
            <a:off x="3608782" y="5504098"/>
            <a:ext cx="2237483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51145-EE84-4C00-BAFF-E8808CDA71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046" y="1210651"/>
            <a:ext cx="2933702" cy="293370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25A93EF-5927-455E-BBD7-FC727F0BF9E5}"/>
              </a:ext>
            </a:extLst>
          </p:cNvPr>
          <p:cNvSpPr/>
          <p:nvPr/>
        </p:nvSpPr>
        <p:spPr>
          <a:xfrm rot="19823243">
            <a:off x="8681864" y="3992664"/>
            <a:ext cx="1485069" cy="7004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8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80980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-161549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692321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812336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81862-0D43-4780-8ED5-C9A16B86B90C}"/>
              </a:ext>
            </a:extLst>
          </p:cNvPr>
          <p:cNvSpPr/>
          <p:nvPr/>
        </p:nvSpPr>
        <p:spPr>
          <a:xfrm>
            <a:off x="19050" y="-522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A5E13B2-DF85-4147-A732-C01C2418A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6427" y="1237355"/>
            <a:ext cx="2445640" cy="244564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057561D-90DE-48D1-87BA-13DF765DE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6266" y="3227217"/>
            <a:ext cx="3482219" cy="34822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1DF322-FAE8-4606-A26C-DA2A328ED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3976" y="3492736"/>
            <a:ext cx="3043108" cy="3043108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EA07AC0-2D1B-4CC7-BE66-A9C966860027}"/>
              </a:ext>
            </a:extLst>
          </p:cNvPr>
          <p:cNvSpPr/>
          <p:nvPr/>
        </p:nvSpPr>
        <p:spPr>
          <a:xfrm rot="10800000">
            <a:off x="2969132" y="4949984"/>
            <a:ext cx="2445640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D58ECFB-6EEA-451B-9B39-9977BFFE0F07}"/>
              </a:ext>
            </a:extLst>
          </p:cNvPr>
          <p:cNvSpPr/>
          <p:nvPr/>
        </p:nvSpPr>
        <p:spPr>
          <a:xfrm>
            <a:off x="3608782" y="5504098"/>
            <a:ext cx="2237483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51145-EE84-4C00-BAFF-E8808CDA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046" y="1210651"/>
            <a:ext cx="2933702" cy="293370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25A93EF-5927-455E-BBD7-FC727F0BF9E5}"/>
              </a:ext>
            </a:extLst>
          </p:cNvPr>
          <p:cNvSpPr/>
          <p:nvPr/>
        </p:nvSpPr>
        <p:spPr>
          <a:xfrm rot="19823243">
            <a:off x="8681864" y="3992664"/>
            <a:ext cx="1485069" cy="7004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13FEC87-3D7C-4853-A785-40BE790E1A51}"/>
              </a:ext>
            </a:extLst>
          </p:cNvPr>
          <p:cNvSpPr/>
          <p:nvPr/>
        </p:nvSpPr>
        <p:spPr>
          <a:xfrm rot="1344423">
            <a:off x="4202917" y="3484517"/>
            <a:ext cx="2313497" cy="6201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C35FE9-5766-4992-B325-4A335E6C94E7}"/>
              </a:ext>
            </a:extLst>
          </p:cNvPr>
          <p:cNvSpPr/>
          <p:nvPr/>
        </p:nvSpPr>
        <p:spPr>
          <a:xfrm>
            <a:off x="14515" y="-250944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3986F-25E8-4DEF-85AE-4E302DEF8283}"/>
              </a:ext>
            </a:extLst>
          </p:cNvPr>
          <p:cNvSpPr/>
          <p:nvPr/>
        </p:nvSpPr>
        <p:spPr>
          <a:xfrm>
            <a:off x="14515" y="-3752000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B72A74-2446-4EBD-B610-559659D713C9}"/>
              </a:ext>
            </a:extLst>
          </p:cNvPr>
          <p:cNvSpPr/>
          <p:nvPr/>
        </p:nvSpPr>
        <p:spPr>
          <a:xfrm>
            <a:off x="0" y="-128737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90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A5E13B2-DF85-4147-A732-C01C2418A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6427" y="-5576402"/>
            <a:ext cx="2445640" cy="244564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057561D-90DE-48D1-87BA-13DF765DE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6266" y="-3586540"/>
            <a:ext cx="3482219" cy="34822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1DF322-FAE8-4606-A26C-DA2A328ED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3976" y="-3321021"/>
            <a:ext cx="3043108" cy="304310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C398E5E3-B791-41F9-AD7D-8BB3DC944081}"/>
              </a:ext>
            </a:extLst>
          </p:cNvPr>
          <p:cNvSpPr/>
          <p:nvPr/>
        </p:nvSpPr>
        <p:spPr>
          <a:xfrm rot="1344423">
            <a:off x="4205881" y="-3344201"/>
            <a:ext cx="2234997" cy="6201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EA07AC0-2D1B-4CC7-BE66-A9C966860027}"/>
              </a:ext>
            </a:extLst>
          </p:cNvPr>
          <p:cNvSpPr/>
          <p:nvPr/>
        </p:nvSpPr>
        <p:spPr>
          <a:xfrm rot="10800000">
            <a:off x="2969132" y="-1863773"/>
            <a:ext cx="2445640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D58ECFB-6EEA-451B-9B39-9977BFFE0F07}"/>
              </a:ext>
            </a:extLst>
          </p:cNvPr>
          <p:cNvSpPr/>
          <p:nvPr/>
        </p:nvSpPr>
        <p:spPr>
          <a:xfrm>
            <a:off x="3608782" y="-1309659"/>
            <a:ext cx="2237483" cy="73947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51145-EE84-4C00-BAFF-E8808CDA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046" y="-5603106"/>
            <a:ext cx="2933702" cy="293370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25A93EF-5927-455E-BBD7-FC727F0BF9E5}"/>
              </a:ext>
            </a:extLst>
          </p:cNvPr>
          <p:cNvSpPr/>
          <p:nvPr/>
        </p:nvSpPr>
        <p:spPr>
          <a:xfrm rot="19823243">
            <a:off x="8681864" y="-2821093"/>
            <a:ext cx="1485069" cy="7004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FCDD5B0-72D0-464B-92BF-3548B65187C7}"/>
              </a:ext>
            </a:extLst>
          </p:cNvPr>
          <p:cNvSpPr/>
          <p:nvPr/>
        </p:nvSpPr>
        <p:spPr>
          <a:xfrm>
            <a:off x="0" y="112794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3B1E2-0631-47EC-AEE0-AF9DA634181C}"/>
              </a:ext>
            </a:extLst>
          </p:cNvPr>
          <p:cNvSpPr/>
          <p:nvPr/>
        </p:nvSpPr>
        <p:spPr>
          <a:xfrm>
            <a:off x="19050" y="232794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FCCAA3-1E62-4476-B679-C90791EFF4D5}"/>
              </a:ext>
            </a:extLst>
          </p:cNvPr>
          <p:cNvSpPr/>
          <p:nvPr/>
        </p:nvSpPr>
        <p:spPr>
          <a:xfrm>
            <a:off x="19050" y="353140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F35DBD-404A-4E49-A67B-1AC7FF6A2F90}"/>
              </a:ext>
            </a:extLst>
          </p:cNvPr>
          <p:cNvSpPr/>
          <p:nvPr/>
        </p:nvSpPr>
        <p:spPr>
          <a:xfrm>
            <a:off x="19050" y="467894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4B2032-67B9-4951-964C-F6B6A87FEB5C}"/>
              </a:ext>
            </a:extLst>
          </p:cNvPr>
          <p:cNvSpPr/>
          <p:nvPr/>
        </p:nvSpPr>
        <p:spPr>
          <a:xfrm>
            <a:off x="0" y="573395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CA113C-EDFA-4E6B-BC7C-3F69EB72BB1D}"/>
              </a:ext>
            </a:extLst>
          </p:cNvPr>
          <p:cNvSpPr/>
          <p:nvPr/>
        </p:nvSpPr>
        <p:spPr>
          <a:xfrm>
            <a:off x="0" y="-7651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6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FCDD5B0-72D0-464B-92BF-3548B65187C7}"/>
              </a:ext>
            </a:extLst>
          </p:cNvPr>
          <p:cNvSpPr/>
          <p:nvPr/>
        </p:nvSpPr>
        <p:spPr>
          <a:xfrm>
            <a:off x="0" y="-485375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3B1E2-0631-47EC-AEE0-AF9DA634181C}"/>
              </a:ext>
            </a:extLst>
          </p:cNvPr>
          <p:cNvSpPr/>
          <p:nvPr/>
        </p:nvSpPr>
        <p:spPr>
          <a:xfrm>
            <a:off x="19050" y="-3653757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FCCAA3-1E62-4476-B679-C90791EFF4D5}"/>
              </a:ext>
            </a:extLst>
          </p:cNvPr>
          <p:cNvSpPr/>
          <p:nvPr/>
        </p:nvSpPr>
        <p:spPr>
          <a:xfrm>
            <a:off x="19050" y="-245029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F35DBD-404A-4E49-A67B-1AC7FF6A2F90}"/>
              </a:ext>
            </a:extLst>
          </p:cNvPr>
          <p:cNvSpPr/>
          <p:nvPr/>
        </p:nvSpPr>
        <p:spPr>
          <a:xfrm>
            <a:off x="19050" y="-4545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4B2032-67B9-4951-964C-F6B6A87FEB5C}"/>
              </a:ext>
            </a:extLst>
          </p:cNvPr>
          <p:cNvSpPr/>
          <p:nvPr/>
        </p:nvSpPr>
        <p:spPr>
          <a:xfrm>
            <a:off x="0" y="695315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CA113C-EDFA-4E6B-BC7C-3F69EB72BB1D}"/>
              </a:ext>
            </a:extLst>
          </p:cNvPr>
          <p:cNvSpPr/>
          <p:nvPr/>
        </p:nvSpPr>
        <p:spPr>
          <a:xfrm>
            <a:off x="0" y="-605821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44A95C-C284-44FA-9D10-4B975BA59286}"/>
              </a:ext>
            </a:extLst>
          </p:cNvPr>
          <p:cNvGrpSpPr/>
          <p:nvPr/>
        </p:nvGrpSpPr>
        <p:grpSpPr>
          <a:xfrm>
            <a:off x="-7673778" y="7979636"/>
            <a:ext cx="6281733" cy="2436359"/>
            <a:chOff x="11369015" y="3211381"/>
            <a:chExt cx="6281733" cy="243635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FD51D4-A24E-409F-8AB5-B8C10689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9015" y="3400771"/>
              <a:ext cx="2246969" cy="224696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7BF1F0-8566-4A67-A1E8-43676F793C6C}"/>
                </a:ext>
              </a:extLst>
            </p:cNvPr>
            <p:cNvSpPr txBox="1"/>
            <p:nvPr/>
          </p:nvSpPr>
          <p:spPr>
            <a:xfrm>
              <a:off x="13068301" y="3211381"/>
              <a:ext cx="45824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ESP CAM 32 :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0097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Aurduino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1A47E9-0D44-4E01-9784-0B5189BF3958}"/>
              </a:ext>
            </a:extLst>
          </p:cNvPr>
          <p:cNvGrpSpPr/>
          <p:nvPr/>
        </p:nvGrpSpPr>
        <p:grpSpPr>
          <a:xfrm>
            <a:off x="13881307" y="-1587942"/>
            <a:ext cx="4907980" cy="3039861"/>
            <a:chOff x="13881307" y="-1587942"/>
            <a:chExt cx="4907980" cy="30398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D3927E-C83A-4ABC-A9B4-A8951E070637}"/>
                </a:ext>
              </a:extLst>
            </p:cNvPr>
            <p:cNvSpPr txBox="1"/>
            <p:nvPr/>
          </p:nvSpPr>
          <p:spPr>
            <a:xfrm>
              <a:off x="13881307" y="497812"/>
              <a:ext cx="34922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Data base :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MySql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EAB00B-304A-4BA0-B2D0-0E39BACD1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7915" y="-1587942"/>
              <a:ext cx="2831372" cy="283137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8DE1B67-84DD-4F80-88A0-C34A3B1F7738}"/>
              </a:ext>
            </a:extLst>
          </p:cNvPr>
          <p:cNvSpPr txBox="1"/>
          <p:nvPr/>
        </p:nvSpPr>
        <p:spPr>
          <a:xfrm>
            <a:off x="3494337" y="974865"/>
            <a:ext cx="487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>
                <a:latin typeface="Calibri "/>
              </a:rPr>
              <a:t>So what We used?</a:t>
            </a:r>
            <a:endParaRPr lang="en-US" sz="4800" b="1" dirty="0">
              <a:latin typeface="Calibri 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A9FD1A-6239-493E-8EA0-DA128A4F4D42}"/>
              </a:ext>
            </a:extLst>
          </p:cNvPr>
          <p:cNvGrpSpPr/>
          <p:nvPr/>
        </p:nvGrpSpPr>
        <p:grpSpPr>
          <a:xfrm>
            <a:off x="-8880334" y="-45458"/>
            <a:ext cx="6907050" cy="3480413"/>
            <a:chOff x="-7473010" y="577316"/>
            <a:chExt cx="6907050" cy="348041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C427E50-AA81-4429-9828-D99007BC7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12020" y="2829120"/>
              <a:ext cx="1228609" cy="122860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7286462-B926-4FEF-BAD0-8574D8212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33394">
              <a:off x="-7473010" y="577316"/>
              <a:ext cx="1555338" cy="155533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0AFCF0-2A68-4719-927D-E590CAF5AE9C}"/>
                </a:ext>
              </a:extLst>
            </p:cNvPr>
            <p:cNvSpPr txBox="1"/>
            <p:nvPr/>
          </p:nvSpPr>
          <p:spPr>
            <a:xfrm>
              <a:off x="-5880911" y="1291840"/>
              <a:ext cx="5314951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Mobile Application :</a:t>
              </a:r>
            </a:p>
            <a:p>
              <a:pPr marL="971550" lvl="1" indent="-514350">
                <a:buFont typeface="+mj-lt"/>
                <a:buAutoNum type="romanUcPeriod"/>
              </a:pPr>
              <a:r>
                <a:rPr lang="en-US" sz="2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Flutter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Dart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</a:t>
              </a:r>
            </a:p>
            <a:p>
              <a:pPr marL="971550" lvl="1" indent="-514350">
                <a:buFont typeface="+mj-lt"/>
                <a:buAutoNum type="romanUcPeriod"/>
              </a:pPr>
              <a:r>
                <a:rPr lang="en-US" sz="2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boot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Backend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E6A774-5D9F-4882-B2B5-92BD025369A2}"/>
              </a:ext>
            </a:extLst>
          </p:cNvPr>
          <p:cNvGrpSpPr/>
          <p:nvPr/>
        </p:nvGrpSpPr>
        <p:grpSpPr>
          <a:xfrm>
            <a:off x="12343051" y="5121019"/>
            <a:ext cx="4582447" cy="3520336"/>
            <a:chOff x="12477893" y="5577715"/>
            <a:chExt cx="4582447" cy="352033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AB1C2F4-191A-487A-8262-7DB671D47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1114" y="7113786"/>
              <a:ext cx="1603286" cy="198426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061E08-B2D9-42F4-8840-326DD551F60D}"/>
                </a:ext>
              </a:extLst>
            </p:cNvPr>
            <p:cNvSpPr txBox="1"/>
            <p:nvPr/>
          </p:nvSpPr>
          <p:spPr>
            <a:xfrm>
              <a:off x="12477893" y="5577715"/>
              <a:ext cx="4582447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Computer Vision 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openCV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library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89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FCDD5B0-72D0-464B-92BF-3548B65187C7}"/>
              </a:ext>
            </a:extLst>
          </p:cNvPr>
          <p:cNvSpPr/>
          <p:nvPr/>
        </p:nvSpPr>
        <p:spPr>
          <a:xfrm>
            <a:off x="0" y="-485375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3B1E2-0631-47EC-AEE0-AF9DA634181C}"/>
              </a:ext>
            </a:extLst>
          </p:cNvPr>
          <p:cNvSpPr/>
          <p:nvPr/>
        </p:nvSpPr>
        <p:spPr>
          <a:xfrm>
            <a:off x="19050" y="-3653757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FCCAA3-1E62-4476-B679-C90791EFF4D5}"/>
              </a:ext>
            </a:extLst>
          </p:cNvPr>
          <p:cNvSpPr/>
          <p:nvPr/>
        </p:nvSpPr>
        <p:spPr>
          <a:xfrm>
            <a:off x="19050" y="-245029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F35DBD-404A-4E49-A67B-1AC7FF6A2F90}"/>
              </a:ext>
            </a:extLst>
          </p:cNvPr>
          <p:cNvSpPr/>
          <p:nvPr/>
        </p:nvSpPr>
        <p:spPr>
          <a:xfrm>
            <a:off x="19050" y="-4545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4B2032-67B9-4951-964C-F6B6A87FEB5C}"/>
              </a:ext>
            </a:extLst>
          </p:cNvPr>
          <p:cNvSpPr/>
          <p:nvPr/>
        </p:nvSpPr>
        <p:spPr>
          <a:xfrm>
            <a:off x="0" y="695315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CA113C-EDFA-4E6B-BC7C-3F69EB72BB1D}"/>
              </a:ext>
            </a:extLst>
          </p:cNvPr>
          <p:cNvSpPr/>
          <p:nvPr/>
        </p:nvSpPr>
        <p:spPr>
          <a:xfrm>
            <a:off x="0" y="-605821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44A95C-C284-44FA-9D10-4B975BA59286}"/>
              </a:ext>
            </a:extLst>
          </p:cNvPr>
          <p:cNvGrpSpPr/>
          <p:nvPr/>
        </p:nvGrpSpPr>
        <p:grpSpPr>
          <a:xfrm>
            <a:off x="-7673778" y="7979636"/>
            <a:ext cx="6281733" cy="2436359"/>
            <a:chOff x="11369015" y="3211381"/>
            <a:chExt cx="6281733" cy="243635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FD51D4-A24E-409F-8AB5-B8C10689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9015" y="3400771"/>
              <a:ext cx="2246969" cy="224696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7BF1F0-8566-4A67-A1E8-43676F793C6C}"/>
                </a:ext>
              </a:extLst>
            </p:cNvPr>
            <p:cNvSpPr txBox="1"/>
            <p:nvPr/>
          </p:nvSpPr>
          <p:spPr>
            <a:xfrm>
              <a:off x="13068301" y="3211381"/>
              <a:ext cx="45824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ESP CAM 32 :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0097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Aurduino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1A47E9-0D44-4E01-9784-0B5189BF3958}"/>
              </a:ext>
            </a:extLst>
          </p:cNvPr>
          <p:cNvGrpSpPr/>
          <p:nvPr/>
        </p:nvGrpSpPr>
        <p:grpSpPr>
          <a:xfrm>
            <a:off x="13881307" y="-1587942"/>
            <a:ext cx="4907980" cy="3039861"/>
            <a:chOff x="13881307" y="-1587942"/>
            <a:chExt cx="4907980" cy="30398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D3927E-C83A-4ABC-A9B4-A8951E070637}"/>
                </a:ext>
              </a:extLst>
            </p:cNvPr>
            <p:cNvSpPr txBox="1"/>
            <p:nvPr/>
          </p:nvSpPr>
          <p:spPr>
            <a:xfrm>
              <a:off x="13881307" y="497812"/>
              <a:ext cx="34922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Data base :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MySql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EAB00B-304A-4BA0-B2D0-0E39BACD1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7915" y="-1587942"/>
              <a:ext cx="2831372" cy="283137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95FDB0-3BA4-4908-B91A-8582E2D4D258}"/>
              </a:ext>
            </a:extLst>
          </p:cNvPr>
          <p:cNvGrpSpPr/>
          <p:nvPr/>
        </p:nvGrpSpPr>
        <p:grpSpPr>
          <a:xfrm>
            <a:off x="-120519" y="1243430"/>
            <a:ext cx="6907050" cy="3480413"/>
            <a:chOff x="-7473010" y="577316"/>
            <a:chExt cx="6907050" cy="348041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116CFB-D45B-49EA-99FE-EABBD389E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12020" y="2829120"/>
              <a:ext cx="1228609" cy="12286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293ED5B-850E-4590-9530-1153E27AB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33394">
              <a:off x="-7473010" y="577316"/>
              <a:ext cx="1555338" cy="155533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22CFA7-C62A-4C93-B343-0773321FB082}"/>
                </a:ext>
              </a:extLst>
            </p:cNvPr>
            <p:cNvSpPr txBox="1"/>
            <p:nvPr/>
          </p:nvSpPr>
          <p:spPr>
            <a:xfrm>
              <a:off x="-5880911" y="1291840"/>
              <a:ext cx="5314951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Mobile Application :</a:t>
              </a:r>
            </a:p>
            <a:p>
              <a:pPr marL="971550" lvl="1" indent="-514350">
                <a:buFont typeface="+mj-lt"/>
                <a:buAutoNum type="romanUcPeriod"/>
              </a:pPr>
              <a:r>
                <a:rPr lang="en-US" sz="2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Flutter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Dart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</a:t>
              </a:r>
            </a:p>
            <a:p>
              <a:pPr marL="971550" lvl="1" indent="-514350">
                <a:buFont typeface="+mj-lt"/>
                <a:buAutoNum type="romanUcPeriod"/>
              </a:pPr>
              <a:r>
                <a:rPr lang="en-US" sz="2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boot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Backend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ACCA3C-4BE7-45A8-9C4C-85F6CBC5C3C0}"/>
              </a:ext>
            </a:extLst>
          </p:cNvPr>
          <p:cNvGrpSpPr/>
          <p:nvPr/>
        </p:nvGrpSpPr>
        <p:grpSpPr>
          <a:xfrm>
            <a:off x="6943811" y="3312526"/>
            <a:ext cx="4582447" cy="3520336"/>
            <a:chOff x="12477893" y="5577715"/>
            <a:chExt cx="4582447" cy="352033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E0B026B-DBCF-4956-85DA-5A603010B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1114" y="7113786"/>
              <a:ext cx="1603286" cy="198426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436AEA-8F8F-411F-89F0-0C7B633651D7}"/>
                </a:ext>
              </a:extLst>
            </p:cNvPr>
            <p:cNvSpPr txBox="1"/>
            <p:nvPr/>
          </p:nvSpPr>
          <p:spPr>
            <a:xfrm>
              <a:off x="12477893" y="5577715"/>
              <a:ext cx="4582447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Computer Vision 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openCV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library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765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FCDD5B0-72D0-464B-92BF-3548B65187C7}"/>
              </a:ext>
            </a:extLst>
          </p:cNvPr>
          <p:cNvSpPr/>
          <p:nvPr/>
        </p:nvSpPr>
        <p:spPr>
          <a:xfrm>
            <a:off x="0" y="-485375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3B1E2-0631-47EC-AEE0-AF9DA634181C}"/>
              </a:ext>
            </a:extLst>
          </p:cNvPr>
          <p:cNvSpPr/>
          <p:nvPr/>
        </p:nvSpPr>
        <p:spPr>
          <a:xfrm>
            <a:off x="19050" y="-3653757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FCCAA3-1E62-4476-B679-C90791EFF4D5}"/>
              </a:ext>
            </a:extLst>
          </p:cNvPr>
          <p:cNvSpPr/>
          <p:nvPr/>
        </p:nvSpPr>
        <p:spPr>
          <a:xfrm>
            <a:off x="19050" y="-245029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F35DBD-404A-4E49-A67B-1AC7FF6A2F90}"/>
              </a:ext>
            </a:extLst>
          </p:cNvPr>
          <p:cNvSpPr/>
          <p:nvPr/>
        </p:nvSpPr>
        <p:spPr>
          <a:xfrm>
            <a:off x="19050" y="-4545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4B2032-67B9-4951-964C-F6B6A87FEB5C}"/>
              </a:ext>
            </a:extLst>
          </p:cNvPr>
          <p:cNvSpPr/>
          <p:nvPr/>
        </p:nvSpPr>
        <p:spPr>
          <a:xfrm>
            <a:off x="0" y="695315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CA113C-EDFA-4E6B-BC7C-3F69EB72BB1D}"/>
              </a:ext>
            </a:extLst>
          </p:cNvPr>
          <p:cNvSpPr/>
          <p:nvPr/>
        </p:nvSpPr>
        <p:spPr>
          <a:xfrm>
            <a:off x="0" y="-605821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44A95C-C284-44FA-9D10-4B975BA59286}"/>
              </a:ext>
            </a:extLst>
          </p:cNvPr>
          <p:cNvGrpSpPr/>
          <p:nvPr/>
        </p:nvGrpSpPr>
        <p:grpSpPr>
          <a:xfrm>
            <a:off x="2166163" y="4371669"/>
            <a:ext cx="6281733" cy="2436359"/>
            <a:chOff x="11369015" y="3211381"/>
            <a:chExt cx="6281733" cy="243635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FD51D4-A24E-409F-8AB5-B8C10689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9015" y="3400771"/>
              <a:ext cx="2246969" cy="224696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7BF1F0-8566-4A67-A1E8-43676F793C6C}"/>
                </a:ext>
              </a:extLst>
            </p:cNvPr>
            <p:cNvSpPr txBox="1"/>
            <p:nvPr/>
          </p:nvSpPr>
          <p:spPr>
            <a:xfrm>
              <a:off x="13068301" y="3211381"/>
              <a:ext cx="45824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ESP CAM 32 :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0097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Aurduino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1A47E9-0D44-4E01-9784-0B5189BF3958}"/>
              </a:ext>
            </a:extLst>
          </p:cNvPr>
          <p:cNvGrpSpPr/>
          <p:nvPr/>
        </p:nvGrpSpPr>
        <p:grpSpPr>
          <a:xfrm>
            <a:off x="6781044" y="-60108"/>
            <a:ext cx="4907980" cy="3039861"/>
            <a:chOff x="13881307" y="-1587942"/>
            <a:chExt cx="4907980" cy="30398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D3927E-C83A-4ABC-A9B4-A8951E070637}"/>
                </a:ext>
              </a:extLst>
            </p:cNvPr>
            <p:cNvSpPr txBox="1"/>
            <p:nvPr/>
          </p:nvSpPr>
          <p:spPr>
            <a:xfrm>
              <a:off x="13881307" y="497812"/>
              <a:ext cx="34922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Data base :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MySql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EAB00B-304A-4BA0-B2D0-0E39BACD1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7915" y="-1587942"/>
              <a:ext cx="2831372" cy="283137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95FDB0-3BA4-4908-B91A-8582E2D4D258}"/>
              </a:ext>
            </a:extLst>
          </p:cNvPr>
          <p:cNvGrpSpPr/>
          <p:nvPr/>
        </p:nvGrpSpPr>
        <p:grpSpPr>
          <a:xfrm>
            <a:off x="-120519" y="1243430"/>
            <a:ext cx="6907050" cy="3480413"/>
            <a:chOff x="-7473010" y="577316"/>
            <a:chExt cx="6907050" cy="348041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116CFB-D45B-49EA-99FE-EABBD389E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12020" y="2829120"/>
              <a:ext cx="1228609" cy="12286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293ED5B-850E-4590-9530-1153E27AB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33394">
              <a:off x="-7473010" y="577316"/>
              <a:ext cx="1555338" cy="155533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22CFA7-C62A-4C93-B343-0773321FB082}"/>
                </a:ext>
              </a:extLst>
            </p:cNvPr>
            <p:cNvSpPr txBox="1"/>
            <p:nvPr/>
          </p:nvSpPr>
          <p:spPr>
            <a:xfrm>
              <a:off x="-5880911" y="1291840"/>
              <a:ext cx="5314951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Mobile Application :</a:t>
              </a:r>
            </a:p>
            <a:p>
              <a:pPr marL="971550" lvl="1" indent="-514350">
                <a:buFont typeface="+mj-lt"/>
                <a:buAutoNum type="romanUcPeriod"/>
              </a:pPr>
              <a:r>
                <a:rPr lang="en-US" sz="2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Flutter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Dart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</a:t>
              </a:r>
            </a:p>
            <a:p>
              <a:pPr marL="971550" lvl="1" indent="-514350">
                <a:buFont typeface="+mj-lt"/>
                <a:buAutoNum type="romanUcPeriod"/>
              </a:pPr>
              <a:r>
                <a:rPr lang="en-US" sz="2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boot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Backend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ACCA3C-4BE7-45A8-9C4C-85F6CBC5C3C0}"/>
              </a:ext>
            </a:extLst>
          </p:cNvPr>
          <p:cNvGrpSpPr/>
          <p:nvPr/>
        </p:nvGrpSpPr>
        <p:grpSpPr>
          <a:xfrm>
            <a:off x="6943811" y="3312526"/>
            <a:ext cx="4582447" cy="3520336"/>
            <a:chOff x="12477893" y="5577715"/>
            <a:chExt cx="4582447" cy="352033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E0B026B-DBCF-4956-85DA-5A603010B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1114" y="7113786"/>
              <a:ext cx="1603286" cy="198426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436AEA-8F8F-411F-89F0-0C7B633651D7}"/>
                </a:ext>
              </a:extLst>
            </p:cNvPr>
            <p:cNvSpPr txBox="1"/>
            <p:nvPr/>
          </p:nvSpPr>
          <p:spPr>
            <a:xfrm>
              <a:off x="12477893" y="5577715"/>
              <a:ext cx="4582447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Computer Vision 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openCV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library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65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D9EF8-D2E1-4300-89D4-879B09F5F061}"/>
              </a:ext>
            </a:extLst>
          </p:cNvPr>
          <p:cNvSpPr txBox="1"/>
          <p:nvPr/>
        </p:nvSpPr>
        <p:spPr>
          <a:xfrm>
            <a:off x="-422250" y="-1169235"/>
            <a:ext cx="614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0" b="1" dirty="0">
                <a:solidFill>
                  <a:schemeClr val="bg1"/>
                </a:solidFill>
                <a:latin typeface="Calibri "/>
              </a:rPr>
              <a:t>VU</a:t>
            </a:r>
            <a:endParaRPr lang="en-US" sz="350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88FA5-AD5F-44DF-AA88-128CA251A41A}"/>
              </a:ext>
            </a:extLst>
          </p:cNvPr>
          <p:cNvSpPr txBox="1"/>
          <p:nvPr/>
        </p:nvSpPr>
        <p:spPr>
          <a:xfrm>
            <a:off x="5022000" y="-61240"/>
            <a:ext cx="48179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0" b="1" dirty="0">
                <a:solidFill>
                  <a:schemeClr val="bg1"/>
                </a:solidFill>
              </a:rPr>
              <a:t>For view </a:t>
            </a:r>
            <a:endParaRPr lang="en-US" sz="100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EE0BA-9E97-4352-80A9-99666B137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200" y="-6124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CE7344-2C7F-479E-940A-3CFBF5E75AE5}"/>
              </a:ext>
            </a:extLst>
          </p:cNvPr>
          <p:cNvSpPr txBox="1"/>
          <p:nvPr/>
        </p:nvSpPr>
        <p:spPr>
          <a:xfrm>
            <a:off x="1697371" y="3429000"/>
            <a:ext cx="9544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Calibri "/>
              </a:rPr>
              <a:t>Welcome to our ICU management system</a:t>
            </a:r>
            <a:endParaRPr lang="en-US" sz="40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EE67C-697C-4228-B9D9-3DCDD1D98DA8}"/>
              </a:ext>
            </a:extLst>
          </p:cNvPr>
          <p:cNvSpPr txBox="1"/>
          <p:nvPr/>
        </p:nvSpPr>
        <p:spPr>
          <a:xfrm>
            <a:off x="4517078" y="5534561"/>
            <a:ext cx="10287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 Supervision Of</a:t>
            </a:r>
            <a:endParaRPr lang="en-US" sz="4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Prof. </a:t>
            </a:r>
            <a:r>
              <a:rPr lang="en-US" sz="4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Dr.OsamaEl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Komy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7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FCDD5B0-72D0-464B-92BF-3548B65187C7}"/>
              </a:ext>
            </a:extLst>
          </p:cNvPr>
          <p:cNvSpPr/>
          <p:nvPr/>
        </p:nvSpPr>
        <p:spPr>
          <a:xfrm>
            <a:off x="0" y="83912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3B1E2-0631-47EC-AEE0-AF9DA634181C}"/>
              </a:ext>
            </a:extLst>
          </p:cNvPr>
          <p:cNvSpPr/>
          <p:nvPr/>
        </p:nvSpPr>
        <p:spPr>
          <a:xfrm>
            <a:off x="19050" y="203912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FCCAA3-1E62-4476-B679-C90791EFF4D5}"/>
              </a:ext>
            </a:extLst>
          </p:cNvPr>
          <p:cNvSpPr/>
          <p:nvPr/>
        </p:nvSpPr>
        <p:spPr>
          <a:xfrm>
            <a:off x="19050" y="3242587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F35DBD-404A-4E49-A67B-1AC7FF6A2F90}"/>
              </a:ext>
            </a:extLst>
          </p:cNvPr>
          <p:cNvSpPr/>
          <p:nvPr/>
        </p:nvSpPr>
        <p:spPr>
          <a:xfrm>
            <a:off x="19050" y="446755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4B2032-67B9-4951-964C-F6B6A87FEB5C}"/>
              </a:ext>
            </a:extLst>
          </p:cNvPr>
          <p:cNvSpPr/>
          <p:nvPr/>
        </p:nvSpPr>
        <p:spPr>
          <a:xfrm>
            <a:off x="0" y="5684790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CA113C-EDFA-4E6B-BC7C-3F69EB72BB1D}"/>
              </a:ext>
            </a:extLst>
          </p:cNvPr>
          <p:cNvSpPr/>
          <p:nvPr/>
        </p:nvSpPr>
        <p:spPr>
          <a:xfrm>
            <a:off x="0" y="-36533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44A95C-C284-44FA-9D10-4B975BA59286}"/>
              </a:ext>
            </a:extLst>
          </p:cNvPr>
          <p:cNvGrpSpPr/>
          <p:nvPr/>
        </p:nvGrpSpPr>
        <p:grpSpPr>
          <a:xfrm>
            <a:off x="2166163" y="-2884543"/>
            <a:ext cx="6281733" cy="2436359"/>
            <a:chOff x="11369015" y="3211381"/>
            <a:chExt cx="6281733" cy="243635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FD51D4-A24E-409F-8AB5-B8C10689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9015" y="3400771"/>
              <a:ext cx="2246969" cy="224696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7BF1F0-8566-4A67-A1E8-43676F793C6C}"/>
                </a:ext>
              </a:extLst>
            </p:cNvPr>
            <p:cNvSpPr txBox="1"/>
            <p:nvPr/>
          </p:nvSpPr>
          <p:spPr>
            <a:xfrm>
              <a:off x="13068301" y="3211381"/>
              <a:ext cx="45824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ESP CAM 32 :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0097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Aurduino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1A47E9-0D44-4E01-9784-0B5189BF3958}"/>
              </a:ext>
            </a:extLst>
          </p:cNvPr>
          <p:cNvGrpSpPr/>
          <p:nvPr/>
        </p:nvGrpSpPr>
        <p:grpSpPr>
          <a:xfrm>
            <a:off x="6781044" y="-7316320"/>
            <a:ext cx="4907980" cy="3039861"/>
            <a:chOff x="13881307" y="-1587942"/>
            <a:chExt cx="4907980" cy="30398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D3927E-C83A-4ABC-A9B4-A8951E070637}"/>
                </a:ext>
              </a:extLst>
            </p:cNvPr>
            <p:cNvSpPr txBox="1"/>
            <p:nvPr/>
          </p:nvSpPr>
          <p:spPr>
            <a:xfrm>
              <a:off x="13881307" y="497812"/>
              <a:ext cx="34922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Data base :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MySql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EEAB00B-304A-4BA0-B2D0-0E39BACD1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7915" y="-1587942"/>
              <a:ext cx="2831372" cy="283137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95FDB0-3BA4-4908-B91A-8582E2D4D258}"/>
              </a:ext>
            </a:extLst>
          </p:cNvPr>
          <p:cNvGrpSpPr/>
          <p:nvPr/>
        </p:nvGrpSpPr>
        <p:grpSpPr>
          <a:xfrm>
            <a:off x="-120519" y="-6012782"/>
            <a:ext cx="6907050" cy="3480413"/>
            <a:chOff x="-7473010" y="577316"/>
            <a:chExt cx="6907050" cy="348041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116CFB-D45B-49EA-99FE-EABBD389E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12020" y="2829120"/>
              <a:ext cx="1228609" cy="12286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293ED5B-850E-4590-9530-1153E27AB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33394">
              <a:off x="-7473010" y="577316"/>
              <a:ext cx="1555338" cy="155533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22CFA7-C62A-4C93-B343-0773321FB082}"/>
                </a:ext>
              </a:extLst>
            </p:cNvPr>
            <p:cNvSpPr txBox="1"/>
            <p:nvPr/>
          </p:nvSpPr>
          <p:spPr>
            <a:xfrm>
              <a:off x="-5880911" y="1291840"/>
              <a:ext cx="5314951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Mobile Application :</a:t>
              </a:r>
            </a:p>
            <a:p>
              <a:pPr marL="971550" lvl="1" indent="-514350">
                <a:buFont typeface="+mj-lt"/>
                <a:buAutoNum type="romanUcPeriod"/>
              </a:pPr>
              <a:r>
                <a:rPr lang="en-US" sz="2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Flutter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Dart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</a:t>
              </a:r>
            </a:p>
            <a:p>
              <a:pPr marL="971550" lvl="1" indent="-514350">
                <a:buFont typeface="+mj-lt"/>
                <a:buAutoNum type="romanUcPeriod"/>
              </a:pPr>
              <a:r>
                <a:rPr lang="en-US" sz="2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boot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Backend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ACCA3C-4BE7-45A8-9C4C-85F6CBC5C3C0}"/>
              </a:ext>
            </a:extLst>
          </p:cNvPr>
          <p:cNvGrpSpPr/>
          <p:nvPr/>
        </p:nvGrpSpPr>
        <p:grpSpPr>
          <a:xfrm>
            <a:off x="6943811" y="-3943686"/>
            <a:ext cx="4582447" cy="3520336"/>
            <a:chOff x="12477893" y="5577715"/>
            <a:chExt cx="4582447" cy="352033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E0B026B-DBCF-4956-85DA-5A603010B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1114" y="7113786"/>
              <a:ext cx="1603286" cy="198426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436AEA-8F8F-411F-89F0-0C7B633651D7}"/>
                </a:ext>
              </a:extLst>
            </p:cNvPr>
            <p:cNvSpPr txBox="1"/>
            <p:nvPr/>
          </p:nvSpPr>
          <p:spPr>
            <a:xfrm>
              <a:off x="12477893" y="5577715"/>
              <a:ext cx="4582447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q"/>
              </a:pPr>
              <a:r>
                <a:rPr lang="en-US" sz="32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Computer Vision </a:t>
              </a:r>
            </a:p>
            <a:p>
              <a:pPr marL="971550" lvl="1" indent="-514350">
                <a:buFont typeface="Wingdings" panose="05000000000000000000" pitchFamily="2" charset="2"/>
                <a:buChar char="Ø"/>
              </a:pPr>
              <a:r>
                <a:rPr 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openCV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library 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coded by </a:t>
              </a: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programming language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38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FCDD5B0-72D0-464B-92BF-3548B65187C7}"/>
              </a:ext>
            </a:extLst>
          </p:cNvPr>
          <p:cNvSpPr/>
          <p:nvPr/>
        </p:nvSpPr>
        <p:spPr>
          <a:xfrm>
            <a:off x="0" y="-4971739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3B1E2-0631-47EC-AEE0-AF9DA634181C}"/>
              </a:ext>
            </a:extLst>
          </p:cNvPr>
          <p:cNvSpPr/>
          <p:nvPr/>
        </p:nvSpPr>
        <p:spPr>
          <a:xfrm>
            <a:off x="19050" y="-377173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FCCAA3-1E62-4476-B679-C90791EFF4D5}"/>
              </a:ext>
            </a:extLst>
          </p:cNvPr>
          <p:cNvSpPr/>
          <p:nvPr/>
        </p:nvSpPr>
        <p:spPr>
          <a:xfrm>
            <a:off x="19050" y="-256827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F35DBD-404A-4E49-A67B-1AC7FF6A2F90}"/>
              </a:ext>
            </a:extLst>
          </p:cNvPr>
          <p:cNvSpPr/>
          <p:nvPr/>
        </p:nvSpPr>
        <p:spPr>
          <a:xfrm>
            <a:off x="19050" y="-134331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4B2032-67B9-4951-964C-F6B6A87FEB5C}"/>
              </a:ext>
            </a:extLst>
          </p:cNvPr>
          <p:cNvSpPr/>
          <p:nvPr/>
        </p:nvSpPr>
        <p:spPr>
          <a:xfrm>
            <a:off x="0" y="-12607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CA113C-EDFA-4E6B-BC7C-3F69EB72BB1D}"/>
              </a:ext>
            </a:extLst>
          </p:cNvPr>
          <p:cNvSpPr/>
          <p:nvPr/>
        </p:nvSpPr>
        <p:spPr>
          <a:xfrm>
            <a:off x="0" y="-617619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1DE9C07-1713-4081-BC7E-32AA2D3EF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620" y="7126742"/>
            <a:ext cx="2278008" cy="492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BED959-99E5-406D-AA1B-61E55EA6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444" y="7135168"/>
            <a:ext cx="2296869" cy="4970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E6E50-7FCC-441F-BE31-53BB58D59C2A}"/>
              </a:ext>
            </a:extLst>
          </p:cNvPr>
          <p:cNvSpPr txBox="1"/>
          <p:nvPr/>
        </p:nvSpPr>
        <p:spPr>
          <a:xfrm>
            <a:off x="19050" y="1098892"/>
            <a:ext cx="905551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Hardware first: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implement the ESP CAM to share real-time streaming data from monitor to Mobile Application.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ESP connection is done and conducted more than once to ensure that they able to share real-time data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BFEA2B-6F14-420B-A429-1681674B151C}"/>
              </a:ext>
            </a:extLst>
          </p:cNvPr>
          <p:cNvSpPr txBox="1"/>
          <p:nvPr/>
        </p:nvSpPr>
        <p:spPr>
          <a:xfrm>
            <a:off x="116758" y="3868881"/>
            <a:ext cx="90555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Second communicative part :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 or nurse :-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consists of 2 pages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(Home pages)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Patient:- 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consists of 5 pages </a:t>
            </a:r>
          </a:p>
        </p:txBody>
      </p:sp>
    </p:spTree>
    <p:extLst>
      <p:ext uri="{BB962C8B-B14F-4D97-AF65-F5344CB8AC3E}">
        <p14:creationId xmlns:p14="http://schemas.microsoft.com/office/powerpoint/2010/main" val="58525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FCDD5B0-72D0-464B-92BF-3548B65187C7}"/>
              </a:ext>
            </a:extLst>
          </p:cNvPr>
          <p:cNvSpPr/>
          <p:nvPr/>
        </p:nvSpPr>
        <p:spPr>
          <a:xfrm>
            <a:off x="0" y="-4971739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3B1E2-0631-47EC-AEE0-AF9DA634181C}"/>
              </a:ext>
            </a:extLst>
          </p:cNvPr>
          <p:cNvSpPr/>
          <p:nvPr/>
        </p:nvSpPr>
        <p:spPr>
          <a:xfrm>
            <a:off x="19050" y="-377173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FCCAA3-1E62-4476-B679-C90791EFF4D5}"/>
              </a:ext>
            </a:extLst>
          </p:cNvPr>
          <p:cNvSpPr/>
          <p:nvPr/>
        </p:nvSpPr>
        <p:spPr>
          <a:xfrm>
            <a:off x="19050" y="-256827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F35DBD-404A-4E49-A67B-1AC7FF6A2F90}"/>
              </a:ext>
            </a:extLst>
          </p:cNvPr>
          <p:cNvSpPr/>
          <p:nvPr/>
        </p:nvSpPr>
        <p:spPr>
          <a:xfrm>
            <a:off x="19050" y="-134331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4B2032-67B9-4951-964C-F6B6A87FEB5C}"/>
              </a:ext>
            </a:extLst>
          </p:cNvPr>
          <p:cNvSpPr/>
          <p:nvPr/>
        </p:nvSpPr>
        <p:spPr>
          <a:xfrm>
            <a:off x="0" y="-12607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CA113C-EDFA-4E6B-BC7C-3F69EB72BB1D}"/>
              </a:ext>
            </a:extLst>
          </p:cNvPr>
          <p:cNvSpPr/>
          <p:nvPr/>
        </p:nvSpPr>
        <p:spPr>
          <a:xfrm>
            <a:off x="0" y="-617619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73CD00-6AED-4BF1-B727-A36D858C0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60" y="1297442"/>
            <a:ext cx="2278008" cy="492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DFD705-B2DA-4958-8D2B-B2657343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718" y="1713825"/>
            <a:ext cx="2296869" cy="4970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F4495B-C4A9-4C98-8EE2-537FED6CBF9A}"/>
              </a:ext>
            </a:extLst>
          </p:cNvPr>
          <p:cNvSpPr txBox="1"/>
          <p:nvPr/>
        </p:nvSpPr>
        <p:spPr>
          <a:xfrm>
            <a:off x="19050" y="1098892"/>
            <a:ext cx="60769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Hardware first: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implement the ESP CAM to share real-time streaming data from monitor to Mobile Application.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ESP connection is done and conducted more than once to ensure that they able to share real-time data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BEF412-999A-46B2-8241-2E04A644FC85}"/>
              </a:ext>
            </a:extLst>
          </p:cNvPr>
          <p:cNvSpPr txBox="1"/>
          <p:nvPr/>
        </p:nvSpPr>
        <p:spPr>
          <a:xfrm>
            <a:off x="-5574890" y="3367435"/>
            <a:ext cx="495603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Second communicative part </a:t>
            </a:r>
            <a:r>
              <a:rPr lang="en-US" sz="36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 or nurse :-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consists of 2 pages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(Home pages)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Patient:- 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consists of 5 pages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B52ABF-72BD-466B-8E5D-7C963CD723AC}"/>
              </a:ext>
            </a:extLst>
          </p:cNvPr>
          <p:cNvGrpSpPr/>
          <p:nvPr/>
        </p:nvGrpSpPr>
        <p:grpSpPr>
          <a:xfrm>
            <a:off x="7356879" y="7797065"/>
            <a:ext cx="2511021" cy="5421230"/>
            <a:chOff x="8347479" y="7794930"/>
            <a:chExt cx="2117673" cy="457200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3AF746-F285-4796-98F5-5743DA69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390626" y="9031852"/>
              <a:ext cx="629264" cy="135856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1A834B0-2C0B-4DDC-B032-95A4532FB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7479" y="10714412"/>
              <a:ext cx="654008" cy="141198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EC65F1B-04AD-4BD1-8FCF-FF93F8026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54009" y="9031852"/>
              <a:ext cx="629264" cy="135856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531B6C4-5389-44C2-91C5-914B90316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5728" y="10629631"/>
              <a:ext cx="707545" cy="139543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ED0CB40-89E8-42B0-B54B-90770564C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47479" y="7794930"/>
              <a:ext cx="2117673" cy="4572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1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FCDD5B0-72D0-464B-92BF-3548B65187C7}"/>
              </a:ext>
            </a:extLst>
          </p:cNvPr>
          <p:cNvSpPr/>
          <p:nvPr/>
        </p:nvSpPr>
        <p:spPr>
          <a:xfrm>
            <a:off x="0" y="-10753109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3B1E2-0631-47EC-AEE0-AF9DA634181C}"/>
              </a:ext>
            </a:extLst>
          </p:cNvPr>
          <p:cNvSpPr/>
          <p:nvPr/>
        </p:nvSpPr>
        <p:spPr>
          <a:xfrm>
            <a:off x="19050" y="-955310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FCCAA3-1E62-4476-B679-C90791EFF4D5}"/>
              </a:ext>
            </a:extLst>
          </p:cNvPr>
          <p:cNvSpPr/>
          <p:nvPr/>
        </p:nvSpPr>
        <p:spPr>
          <a:xfrm>
            <a:off x="19050" y="-834964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F35DBD-404A-4E49-A67B-1AC7FF6A2F90}"/>
              </a:ext>
            </a:extLst>
          </p:cNvPr>
          <p:cNvSpPr/>
          <p:nvPr/>
        </p:nvSpPr>
        <p:spPr>
          <a:xfrm>
            <a:off x="19050" y="-712468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4B2032-67B9-4951-964C-F6B6A87FEB5C}"/>
              </a:ext>
            </a:extLst>
          </p:cNvPr>
          <p:cNvSpPr/>
          <p:nvPr/>
        </p:nvSpPr>
        <p:spPr>
          <a:xfrm>
            <a:off x="0" y="-12607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CA113C-EDFA-4E6B-BC7C-3F69EB72BB1D}"/>
              </a:ext>
            </a:extLst>
          </p:cNvPr>
          <p:cNvSpPr/>
          <p:nvPr/>
        </p:nvSpPr>
        <p:spPr>
          <a:xfrm>
            <a:off x="0" y="-1195756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BB36B-7E7F-402B-A547-CDE7F7ABE134}"/>
              </a:ext>
            </a:extLst>
          </p:cNvPr>
          <p:cNvSpPr txBox="1"/>
          <p:nvPr/>
        </p:nvSpPr>
        <p:spPr>
          <a:xfrm>
            <a:off x="101148" y="1266783"/>
            <a:ext cx="495603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Second communicative part :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 or nurse :-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consists of 2 pages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(Home pages)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Patient:- 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consists of 5 pages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A39EBF-CF3F-4AAD-A392-064D789C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60" y="-5693298"/>
            <a:ext cx="2278008" cy="492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15FFF2-981F-487D-8263-BBAE33BAE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718" y="-5276915"/>
            <a:ext cx="2296869" cy="4970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0CBC68B-1EA1-4B32-80A6-E80510CA3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806547" y="2752771"/>
            <a:ext cx="1466914" cy="31670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40805C-C90E-49C2-AEFF-548DDD34D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308" y="2439113"/>
            <a:ext cx="1480818" cy="319704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1D580D-B2DF-40E0-9D74-F9BAAE733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058" y="2383974"/>
            <a:ext cx="1472852" cy="31798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C90FA43-E45B-4B5E-BE1B-1EE1039ADF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1" y="2383975"/>
            <a:ext cx="1612322" cy="317985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745AAF7-999E-4F42-90F9-21E57B3FE7B9}"/>
              </a:ext>
            </a:extLst>
          </p:cNvPr>
          <p:cNvGrpSpPr/>
          <p:nvPr/>
        </p:nvGrpSpPr>
        <p:grpSpPr>
          <a:xfrm>
            <a:off x="7356879" y="1337267"/>
            <a:ext cx="2511021" cy="5421230"/>
            <a:chOff x="8347479" y="7794930"/>
            <a:chExt cx="2117673" cy="457200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9009F5-67F7-4C9E-89FC-65617D1F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390626" y="9031852"/>
              <a:ext cx="629264" cy="135856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D84103-5A29-41D9-B8F8-AB31D0CB7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7479" y="10714412"/>
              <a:ext cx="654008" cy="141198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578F404-F5EC-4B1F-8D6A-F86D9FA07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54009" y="9031852"/>
              <a:ext cx="629264" cy="135856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CCB0DF2-3325-4B93-A424-39C47B474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5728" y="10629631"/>
              <a:ext cx="707545" cy="13954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95A30C4-CE5F-4F3A-8F9C-7BBD8A758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47479" y="7794930"/>
              <a:ext cx="2117673" cy="4572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696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A34B39-1C3D-46A3-BB45-8C681E0B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494" y="-5417581"/>
            <a:ext cx="2117673" cy="457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4F7387-7F5D-43C2-9C64-5DA09DE27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396" y="-6222472"/>
            <a:ext cx="2121250" cy="4579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CDA103-F65A-433A-B20B-1F0C5C00E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9876" y="-5139697"/>
            <a:ext cx="2121251" cy="457972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FCDD5B0-72D0-464B-92BF-3548B65187C7}"/>
              </a:ext>
            </a:extLst>
          </p:cNvPr>
          <p:cNvSpPr/>
          <p:nvPr/>
        </p:nvSpPr>
        <p:spPr>
          <a:xfrm>
            <a:off x="0" y="-10753109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3B1E2-0631-47EC-AEE0-AF9DA634181C}"/>
              </a:ext>
            </a:extLst>
          </p:cNvPr>
          <p:cNvSpPr/>
          <p:nvPr/>
        </p:nvSpPr>
        <p:spPr>
          <a:xfrm>
            <a:off x="19050" y="-955310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FCCAA3-1E62-4476-B679-C90791EFF4D5}"/>
              </a:ext>
            </a:extLst>
          </p:cNvPr>
          <p:cNvSpPr/>
          <p:nvPr/>
        </p:nvSpPr>
        <p:spPr>
          <a:xfrm>
            <a:off x="19050" y="-834964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F35DBD-404A-4E49-A67B-1AC7FF6A2F90}"/>
              </a:ext>
            </a:extLst>
          </p:cNvPr>
          <p:cNvSpPr/>
          <p:nvPr/>
        </p:nvSpPr>
        <p:spPr>
          <a:xfrm>
            <a:off x="19050" y="-712468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4B2032-67B9-4951-964C-F6B6A87FEB5C}"/>
              </a:ext>
            </a:extLst>
          </p:cNvPr>
          <p:cNvSpPr/>
          <p:nvPr/>
        </p:nvSpPr>
        <p:spPr>
          <a:xfrm>
            <a:off x="0" y="-12607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CA113C-EDFA-4E6B-BC7C-3F69EB72BB1D}"/>
              </a:ext>
            </a:extLst>
          </p:cNvPr>
          <p:cNvSpPr/>
          <p:nvPr/>
        </p:nvSpPr>
        <p:spPr>
          <a:xfrm>
            <a:off x="0" y="-1195756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30FD1-52CB-4846-998B-B2659A6C6A75}"/>
              </a:ext>
            </a:extLst>
          </p:cNvPr>
          <p:cNvSpPr txBox="1"/>
          <p:nvPr/>
        </p:nvSpPr>
        <p:spPr>
          <a:xfrm>
            <a:off x="-5857202" y="1266783"/>
            <a:ext cx="495603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communicative part :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 or nurse :-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consists of 2 pages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(Home pages)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Patient:- 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consists of 5 pages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5C8C44-94B8-4F72-9083-91545DCE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387" y="2396798"/>
            <a:ext cx="1466914" cy="31670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EF8A61-DB1F-4AFE-BC1B-A8F2DF377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266" y="2366786"/>
            <a:ext cx="1480818" cy="31970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5C1F58-7296-4E99-8524-91D61F329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5245" y="2383974"/>
            <a:ext cx="1472852" cy="31798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0B2C77-C680-4DA6-85C2-A90EAC1953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01" y="2383975"/>
            <a:ext cx="1612322" cy="317985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55FD54E-48D7-46DE-9DF6-544EF163CB17}"/>
              </a:ext>
            </a:extLst>
          </p:cNvPr>
          <p:cNvGrpSpPr/>
          <p:nvPr/>
        </p:nvGrpSpPr>
        <p:grpSpPr>
          <a:xfrm>
            <a:off x="4689879" y="1337267"/>
            <a:ext cx="2511021" cy="5421230"/>
            <a:chOff x="8347479" y="7794930"/>
            <a:chExt cx="2117673" cy="457200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55C06D-574E-4D70-8318-23097051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390626" y="9031852"/>
              <a:ext cx="629264" cy="135856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1C23300-FD8C-4370-80A5-112B8C467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7479" y="10714412"/>
              <a:ext cx="654008" cy="141198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ED7266D-B8E4-4BB0-96F0-7C4E8E7FC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4009" y="9031852"/>
              <a:ext cx="629264" cy="135856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8967B70-8966-484B-B339-450E798B5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5728" y="10629631"/>
              <a:ext cx="707545" cy="13954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22449C7-E3F8-4C0E-ACBD-5251188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7479" y="7794930"/>
              <a:ext cx="2117673" cy="4572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39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FCDD5B0-72D0-464B-92BF-3548B65187C7}"/>
              </a:ext>
            </a:extLst>
          </p:cNvPr>
          <p:cNvSpPr/>
          <p:nvPr/>
        </p:nvSpPr>
        <p:spPr>
          <a:xfrm>
            <a:off x="0" y="-5001239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3B1E2-0631-47EC-AEE0-AF9DA634181C}"/>
              </a:ext>
            </a:extLst>
          </p:cNvPr>
          <p:cNvSpPr/>
          <p:nvPr/>
        </p:nvSpPr>
        <p:spPr>
          <a:xfrm>
            <a:off x="19050" y="-3801238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FCCAA3-1E62-4476-B679-C90791EFF4D5}"/>
              </a:ext>
            </a:extLst>
          </p:cNvPr>
          <p:cNvSpPr/>
          <p:nvPr/>
        </p:nvSpPr>
        <p:spPr>
          <a:xfrm>
            <a:off x="19050" y="-2597775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F35DBD-404A-4E49-A67B-1AC7FF6A2F90}"/>
              </a:ext>
            </a:extLst>
          </p:cNvPr>
          <p:cNvSpPr/>
          <p:nvPr/>
        </p:nvSpPr>
        <p:spPr>
          <a:xfrm>
            <a:off x="19050" y="-137281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4B2032-67B9-4951-964C-F6B6A87FEB5C}"/>
              </a:ext>
            </a:extLst>
          </p:cNvPr>
          <p:cNvSpPr/>
          <p:nvPr/>
        </p:nvSpPr>
        <p:spPr>
          <a:xfrm>
            <a:off x="0" y="-12607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CA113C-EDFA-4E6B-BC7C-3F69EB72BB1D}"/>
              </a:ext>
            </a:extLst>
          </p:cNvPr>
          <p:cNvSpPr/>
          <p:nvPr/>
        </p:nvSpPr>
        <p:spPr>
          <a:xfrm>
            <a:off x="0" y="-620569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5C8C44-94B8-4F72-9083-91545DCE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310" y="1152435"/>
            <a:ext cx="2612458" cy="56402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EF8A61-DB1F-4AFE-BC1B-A8F2DF377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338" y="1161687"/>
            <a:ext cx="2612458" cy="56402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5C1F58-7296-4E99-8524-91D61F329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496" y="1098892"/>
            <a:ext cx="2612449" cy="56402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0B2C77-C680-4DA6-85C2-A90EAC195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68" y="1132805"/>
            <a:ext cx="2851088" cy="562297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F4FFFD9-F8D3-444F-A529-D17F3C5B25A7}"/>
              </a:ext>
            </a:extLst>
          </p:cNvPr>
          <p:cNvGrpSpPr/>
          <p:nvPr/>
        </p:nvGrpSpPr>
        <p:grpSpPr>
          <a:xfrm>
            <a:off x="5541721" y="3031629"/>
            <a:ext cx="930721" cy="2009402"/>
            <a:chOff x="8347479" y="7794930"/>
            <a:chExt cx="2117673" cy="45720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87171D-5687-4BCE-BC19-840ACEBD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390626" y="9031852"/>
              <a:ext cx="629264" cy="135856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FF25A9F-A566-4052-87D1-BC8236FBB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7479" y="10714412"/>
              <a:ext cx="654008" cy="141198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507E0CD-F4FC-4018-A7DD-C8B6DA58A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4009" y="9031852"/>
              <a:ext cx="629264" cy="135856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58F6004-4E90-4DF0-BCC7-7269D4B2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5728" y="10629631"/>
              <a:ext cx="707545" cy="139543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132EFC3-679A-43E7-812D-16402F48B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47479" y="7794930"/>
              <a:ext cx="2117673" cy="4572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62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FCDD5B0-72D0-464B-92BF-3548B65187C7}"/>
              </a:ext>
            </a:extLst>
          </p:cNvPr>
          <p:cNvSpPr/>
          <p:nvPr/>
        </p:nvSpPr>
        <p:spPr>
          <a:xfrm>
            <a:off x="0" y="1016102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23B1E2-0631-47EC-AEE0-AF9DA634181C}"/>
              </a:ext>
            </a:extLst>
          </p:cNvPr>
          <p:cNvSpPr/>
          <p:nvPr/>
        </p:nvSpPr>
        <p:spPr>
          <a:xfrm>
            <a:off x="19050" y="2216103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FCCAA3-1E62-4476-B679-C90791EFF4D5}"/>
              </a:ext>
            </a:extLst>
          </p:cNvPr>
          <p:cNvSpPr/>
          <p:nvPr/>
        </p:nvSpPr>
        <p:spPr>
          <a:xfrm>
            <a:off x="19050" y="341956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F35DBD-404A-4E49-A67B-1AC7FF6A2F90}"/>
              </a:ext>
            </a:extLst>
          </p:cNvPr>
          <p:cNvSpPr/>
          <p:nvPr/>
        </p:nvSpPr>
        <p:spPr>
          <a:xfrm>
            <a:off x="19050" y="4644530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4B2032-67B9-4951-964C-F6B6A87FEB5C}"/>
              </a:ext>
            </a:extLst>
          </p:cNvPr>
          <p:cNvSpPr/>
          <p:nvPr/>
        </p:nvSpPr>
        <p:spPr>
          <a:xfrm>
            <a:off x="0" y="5802777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CA113C-EDFA-4E6B-BC7C-3F69EB72BB1D}"/>
              </a:ext>
            </a:extLst>
          </p:cNvPr>
          <p:cNvSpPr/>
          <p:nvPr/>
        </p:nvSpPr>
        <p:spPr>
          <a:xfrm>
            <a:off x="0" y="-11371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5C8C44-94B8-4F72-9083-91545DCE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310" y="8782271"/>
            <a:ext cx="2612458" cy="56402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EF8A61-DB1F-4AFE-BC1B-A8F2DF377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338" y="8791523"/>
            <a:ext cx="2612458" cy="56402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5C1F58-7296-4E99-8524-91D61F329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496" y="8728728"/>
            <a:ext cx="2612449" cy="56402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0B2C77-C680-4DA6-85C2-A90EAC195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68" y="8762641"/>
            <a:ext cx="2851088" cy="562297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55FD54E-48D7-46DE-9DF6-544EF163CB17}"/>
              </a:ext>
            </a:extLst>
          </p:cNvPr>
          <p:cNvGrpSpPr/>
          <p:nvPr/>
        </p:nvGrpSpPr>
        <p:grpSpPr>
          <a:xfrm>
            <a:off x="5515483" y="10583331"/>
            <a:ext cx="932915" cy="2014139"/>
            <a:chOff x="8347479" y="7794930"/>
            <a:chExt cx="2117673" cy="457200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55C06D-574E-4D70-8318-23097051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390626" y="9031852"/>
              <a:ext cx="629264" cy="135856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1C23300-FD8C-4370-80A5-112B8C467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7479" y="10714412"/>
              <a:ext cx="654008" cy="141198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ED7266D-B8E4-4BB0-96F0-7C4E8E7FC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4009" y="9031852"/>
              <a:ext cx="629264" cy="135856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8967B70-8966-484B-B339-450E798B5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5728" y="10629631"/>
              <a:ext cx="707545" cy="13954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22449C7-E3F8-4C0E-ACBD-52511886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47479" y="7794930"/>
              <a:ext cx="2117673" cy="4572002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735191F-6767-4D7A-881B-3B620080374B}"/>
              </a:ext>
            </a:extLst>
          </p:cNvPr>
          <p:cNvSpPr/>
          <p:nvPr/>
        </p:nvSpPr>
        <p:spPr>
          <a:xfrm>
            <a:off x="6096000" y="6941830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</a:t>
            </a:r>
          </a:p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5E16D1-AAE0-49C2-985F-02F2AA3BAA51}"/>
              </a:ext>
            </a:extLst>
          </p:cNvPr>
          <p:cNvSpPr/>
          <p:nvPr/>
        </p:nvSpPr>
        <p:spPr>
          <a:xfrm>
            <a:off x="-71986" y="6958305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6ED2C9-9264-4CA3-A643-A4665323A756}"/>
              </a:ext>
            </a:extLst>
          </p:cNvPr>
          <p:cNvSpPr txBox="1"/>
          <p:nvPr/>
        </p:nvSpPr>
        <p:spPr>
          <a:xfrm>
            <a:off x="6096000" y="7276194"/>
            <a:ext cx="6063125" cy="6852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monitor for ICU Patients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regular monitoring.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Healthcare community 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mortality lead the medical team seek to reducing that by Technology.</a:t>
            </a:r>
          </a:p>
        </p:txBody>
      </p:sp>
    </p:spTree>
    <p:extLst>
      <p:ext uri="{BB962C8B-B14F-4D97-AF65-F5344CB8AC3E}">
        <p14:creationId xmlns:p14="http://schemas.microsoft.com/office/powerpoint/2010/main" val="125626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6FE2100-A07F-4658-9398-236FDFD59A50}"/>
              </a:ext>
            </a:extLst>
          </p:cNvPr>
          <p:cNvSpPr txBox="1"/>
          <p:nvPr/>
        </p:nvSpPr>
        <p:spPr>
          <a:xfrm>
            <a:off x="6063127" y="-252144"/>
            <a:ext cx="6063125" cy="6852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monitor for ICU Patients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regular monitoring.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Healthcare community 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mortality lead the medical team seek to reducing that by Technology.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0C52AA-E6FF-4295-A525-A013411B97D4}"/>
              </a:ext>
            </a:extLst>
          </p:cNvPr>
          <p:cNvSpPr/>
          <p:nvPr/>
        </p:nvSpPr>
        <p:spPr>
          <a:xfrm>
            <a:off x="-71986" y="-66612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35191F-6767-4D7A-881B-3B620080374B}"/>
              </a:ext>
            </a:extLst>
          </p:cNvPr>
          <p:cNvSpPr/>
          <p:nvPr/>
        </p:nvSpPr>
        <p:spPr>
          <a:xfrm>
            <a:off x="6056887" y="-66612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</a:t>
            </a:r>
          </a:p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319945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12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4C4C93-8531-4A51-8BDD-42D62F318E8C}"/>
              </a:ext>
            </a:extLst>
          </p:cNvPr>
          <p:cNvSpPr/>
          <p:nvPr/>
        </p:nvSpPr>
        <p:spPr>
          <a:xfrm>
            <a:off x="-71986" y="-66612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35191F-6767-4D7A-881B-3B620080374B}"/>
              </a:ext>
            </a:extLst>
          </p:cNvPr>
          <p:cNvSpPr/>
          <p:nvPr/>
        </p:nvSpPr>
        <p:spPr>
          <a:xfrm>
            <a:off x="12496801" y="-11420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</a:t>
            </a:r>
          </a:p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7A7C9-78F4-4EE3-853B-34C6CA6F1DE2}"/>
              </a:ext>
            </a:extLst>
          </p:cNvPr>
          <p:cNvSpPr txBox="1"/>
          <p:nvPr/>
        </p:nvSpPr>
        <p:spPr>
          <a:xfrm>
            <a:off x="6063127" y="-252144"/>
            <a:ext cx="6063125" cy="6852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monitor for ICU Patients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regular monitoring.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Healthcare community 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mortality lead the medical team seek to reducing that by Technology.</a:t>
            </a:r>
          </a:p>
        </p:txBody>
      </p:sp>
    </p:spTree>
    <p:extLst>
      <p:ext uri="{BB962C8B-B14F-4D97-AF65-F5344CB8AC3E}">
        <p14:creationId xmlns:p14="http://schemas.microsoft.com/office/powerpoint/2010/main" val="285290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783E8C-BCE4-49E0-BDFF-DC0E28D3C904}"/>
              </a:ext>
            </a:extLst>
          </p:cNvPr>
          <p:cNvSpPr txBox="1"/>
          <p:nvPr/>
        </p:nvSpPr>
        <p:spPr>
          <a:xfrm>
            <a:off x="0" y="-68570"/>
            <a:ext cx="5977315" cy="685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new feature that may be detect happens of risk before occur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(ML&amp;DL Algorithms).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new Technology to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efficiency and quality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real-time streaming data and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of monitor.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Developing the idea later to be available on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well.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12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4C4C93-8531-4A51-8BDD-42D62F318E8C}"/>
              </a:ext>
            </a:extLst>
          </p:cNvPr>
          <p:cNvSpPr/>
          <p:nvPr/>
        </p:nvSpPr>
        <p:spPr>
          <a:xfrm>
            <a:off x="-71986" y="-66612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7A7C9-78F4-4EE3-853B-34C6CA6F1DE2}"/>
              </a:ext>
            </a:extLst>
          </p:cNvPr>
          <p:cNvSpPr txBox="1"/>
          <p:nvPr/>
        </p:nvSpPr>
        <p:spPr>
          <a:xfrm>
            <a:off x="6063127" y="-252144"/>
            <a:ext cx="6063125" cy="6852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monitor for ICU Patients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regular monitoring.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Healthcare community 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mortality lead the medical team seek to reducing that by Technology.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35191F-6767-4D7A-881B-3B620080374B}"/>
              </a:ext>
            </a:extLst>
          </p:cNvPr>
          <p:cNvSpPr/>
          <p:nvPr/>
        </p:nvSpPr>
        <p:spPr>
          <a:xfrm>
            <a:off x="6076951" y="-68570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</a:t>
            </a:r>
          </a:p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349422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D5A530-3A8B-4D4F-98F3-9E3B358CF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249" y="1834758"/>
            <a:ext cx="12614250" cy="3188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D9EF8-D2E1-4300-89D4-879B09F5F061}"/>
              </a:ext>
            </a:extLst>
          </p:cNvPr>
          <p:cNvSpPr txBox="1"/>
          <p:nvPr/>
        </p:nvSpPr>
        <p:spPr>
          <a:xfrm>
            <a:off x="-422250" y="-1169235"/>
            <a:ext cx="614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0" b="1" dirty="0">
                <a:solidFill>
                  <a:schemeClr val="bg1"/>
                </a:solidFill>
                <a:latin typeface="Calibri "/>
              </a:rPr>
              <a:t>VU</a:t>
            </a:r>
            <a:endParaRPr lang="en-US" sz="350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88FA5-AD5F-44DF-AA88-128CA251A41A}"/>
              </a:ext>
            </a:extLst>
          </p:cNvPr>
          <p:cNvSpPr txBox="1"/>
          <p:nvPr/>
        </p:nvSpPr>
        <p:spPr>
          <a:xfrm>
            <a:off x="5022000" y="-61240"/>
            <a:ext cx="48179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0" b="1" dirty="0">
                <a:solidFill>
                  <a:schemeClr val="bg1"/>
                </a:solidFill>
              </a:rPr>
              <a:t>For view </a:t>
            </a:r>
            <a:endParaRPr lang="en-US" sz="100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EE0BA-9E97-4352-80A9-99666B137D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200" y="-6124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CE7344-2C7F-479E-940A-3CFBF5E75AE5}"/>
              </a:ext>
            </a:extLst>
          </p:cNvPr>
          <p:cNvSpPr txBox="1"/>
          <p:nvPr/>
        </p:nvSpPr>
        <p:spPr>
          <a:xfrm>
            <a:off x="1697371" y="3429000"/>
            <a:ext cx="9544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Calibri "/>
              </a:rPr>
              <a:t>Welcome to our ICU management system</a:t>
            </a:r>
            <a:endParaRPr lang="en-US" sz="40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EE67C-697C-4228-B9D9-3DCDD1D98DA8}"/>
              </a:ext>
            </a:extLst>
          </p:cNvPr>
          <p:cNvSpPr txBox="1"/>
          <p:nvPr/>
        </p:nvSpPr>
        <p:spPr>
          <a:xfrm>
            <a:off x="4517078" y="5534561"/>
            <a:ext cx="10287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 Supervision Of</a:t>
            </a:r>
            <a:endParaRPr lang="en-US" sz="4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Prof. </a:t>
            </a:r>
            <a:r>
              <a:rPr lang="en-US" sz="4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Dr.OsamaEl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Komy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38110-A785-4911-B353-3E89F0EE8FAD}"/>
              </a:ext>
            </a:extLst>
          </p:cNvPr>
          <p:cNvSpPr txBox="1"/>
          <p:nvPr/>
        </p:nvSpPr>
        <p:spPr>
          <a:xfrm>
            <a:off x="-5863257" y="3429000"/>
            <a:ext cx="582948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Hesham Mohamed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Aldidamony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Talaat Amr Talaat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Abdelrahman Ahmed Mohammed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Sameh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Ahmady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Adel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Elsaied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Abdelazim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 Ahmed Ali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Alaa Mohamed Mahmoud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45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12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87A7C9-78F4-4EE3-853B-34C6CA6F1DE2}"/>
              </a:ext>
            </a:extLst>
          </p:cNvPr>
          <p:cNvSpPr txBox="1"/>
          <p:nvPr/>
        </p:nvSpPr>
        <p:spPr>
          <a:xfrm>
            <a:off x="6063127" y="-252144"/>
            <a:ext cx="6063125" cy="6852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monitor for ICU Patients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regular monitoring.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Healthcare community 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mortality lead the medical team seek to reducing that by Technology.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35191F-6767-4D7A-881B-3B620080374B}"/>
              </a:ext>
            </a:extLst>
          </p:cNvPr>
          <p:cNvSpPr/>
          <p:nvPr/>
        </p:nvSpPr>
        <p:spPr>
          <a:xfrm>
            <a:off x="6076951" y="-68570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</a:t>
            </a:r>
          </a:p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09D6D-795A-4ACE-9CE8-EE4A54AC2B2F}"/>
              </a:ext>
            </a:extLst>
          </p:cNvPr>
          <p:cNvSpPr txBox="1"/>
          <p:nvPr/>
        </p:nvSpPr>
        <p:spPr>
          <a:xfrm>
            <a:off x="0" y="-68570"/>
            <a:ext cx="5977315" cy="685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new feature that may be detect happens of risk before occur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(ML&amp;DL Algorithms).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new Technology to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efficiency and quality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real-time streaming data and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of monitor.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Developing the idea later to be available on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well.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C4C93-8531-4A51-8BDD-42D62F318E8C}"/>
              </a:ext>
            </a:extLst>
          </p:cNvPr>
          <p:cNvSpPr/>
          <p:nvPr/>
        </p:nvSpPr>
        <p:spPr>
          <a:xfrm>
            <a:off x="-6153150" y="-68570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155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12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3D6A70-7567-4BB0-9B3E-1C41357884A1}"/>
              </a:ext>
            </a:extLst>
          </p:cNvPr>
          <p:cNvSpPr txBox="1"/>
          <p:nvPr/>
        </p:nvSpPr>
        <p:spPr>
          <a:xfrm>
            <a:off x="880209" y="-1891274"/>
            <a:ext cx="9944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alibri "/>
              </a:rPr>
              <a:t>Now lets take a view about </a:t>
            </a:r>
            <a:endParaRPr lang="en-US" sz="66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C5B8-5613-43C5-8733-B2DCA36027C1}"/>
              </a:ext>
            </a:extLst>
          </p:cNvPr>
          <p:cNvSpPr txBox="1"/>
          <p:nvPr/>
        </p:nvSpPr>
        <p:spPr>
          <a:xfrm>
            <a:off x="6069090" y="-1891274"/>
            <a:ext cx="614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VU</a:t>
            </a:r>
            <a:endParaRPr lang="en-US" sz="35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32BA2-2F85-4DAE-BCE6-A8498084B6B3}"/>
              </a:ext>
            </a:extLst>
          </p:cNvPr>
          <p:cNvSpPr txBox="1"/>
          <p:nvPr/>
        </p:nvSpPr>
        <p:spPr>
          <a:xfrm>
            <a:off x="11696700" y="1216229"/>
            <a:ext cx="1104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alibri "/>
              </a:rPr>
              <a:t>…</a:t>
            </a:r>
            <a:endParaRPr lang="en-US" sz="66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35191F-6767-4D7A-881B-3B620080374B}"/>
              </a:ext>
            </a:extLst>
          </p:cNvPr>
          <p:cNvSpPr/>
          <p:nvPr/>
        </p:nvSpPr>
        <p:spPr>
          <a:xfrm>
            <a:off x="6078833" y="-174322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</a:t>
            </a:r>
          </a:p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C4C93-8531-4A51-8BDD-42D62F318E8C}"/>
              </a:ext>
            </a:extLst>
          </p:cNvPr>
          <p:cNvSpPr/>
          <p:nvPr/>
        </p:nvSpPr>
        <p:spPr>
          <a:xfrm>
            <a:off x="-57150" y="-188752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3646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12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35191F-6767-4D7A-881B-3B620080374B}"/>
              </a:ext>
            </a:extLst>
          </p:cNvPr>
          <p:cNvSpPr/>
          <p:nvPr/>
        </p:nvSpPr>
        <p:spPr>
          <a:xfrm>
            <a:off x="12496801" y="-68570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</a:t>
            </a:r>
          </a:p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C4C93-8531-4A51-8BDD-42D62F318E8C}"/>
              </a:ext>
            </a:extLst>
          </p:cNvPr>
          <p:cNvSpPr/>
          <p:nvPr/>
        </p:nvSpPr>
        <p:spPr>
          <a:xfrm>
            <a:off x="-6515100" y="-68570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C23DC-AC37-4CD0-A090-10F2524008F0}"/>
              </a:ext>
            </a:extLst>
          </p:cNvPr>
          <p:cNvSpPr txBox="1"/>
          <p:nvPr/>
        </p:nvSpPr>
        <p:spPr>
          <a:xfrm>
            <a:off x="0" y="623176"/>
            <a:ext cx="9944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alibri "/>
              </a:rPr>
              <a:t>Now lets take a view about </a:t>
            </a:r>
            <a:endParaRPr lang="en-US" sz="66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23BBC-AE38-477D-A8B3-B680D49272D6}"/>
              </a:ext>
            </a:extLst>
          </p:cNvPr>
          <p:cNvSpPr txBox="1"/>
          <p:nvPr/>
        </p:nvSpPr>
        <p:spPr>
          <a:xfrm>
            <a:off x="5188881" y="623176"/>
            <a:ext cx="614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VU</a:t>
            </a:r>
            <a:endParaRPr lang="en-US" sz="35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289D97-A3AC-4A7B-BEEF-25271EAFC33C}"/>
              </a:ext>
            </a:extLst>
          </p:cNvPr>
          <p:cNvSpPr txBox="1"/>
          <p:nvPr/>
        </p:nvSpPr>
        <p:spPr>
          <a:xfrm>
            <a:off x="10687051" y="3978479"/>
            <a:ext cx="1104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alibri "/>
              </a:rPr>
              <a:t>…</a:t>
            </a:r>
            <a:endParaRPr lang="en-US" sz="6600" b="1" dirty="0">
              <a:solidFill>
                <a:schemeClr val="bg1"/>
              </a:solidFill>
              <a:latin typeface="Calibri "/>
            </a:endParaRPr>
          </a:p>
        </p:txBody>
      </p:sp>
      <p:pic>
        <p:nvPicPr>
          <p:cNvPr id="10" name="Vu">
            <a:hlinkClick r:id="" action="ppaction://media"/>
            <a:extLst>
              <a:ext uri="{FF2B5EF4-FFF2-40B4-BE49-F238E27FC236}">
                <a16:creationId xmlns:a16="http://schemas.microsoft.com/office/drawing/2014/main" id="{D445B359-5273-454A-AFE7-6F83B0A5B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1" y="7407479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6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12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35191F-6767-4D7A-881B-3B620080374B}"/>
              </a:ext>
            </a:extLst>
          </p:cNvPr>
          <p:cNvSpPr/>
          <p:nvPr/>
        </p:nvSpPr>
        <p:spPr>
          <a:xfrm>
            <a:off x="12496801" y="-68570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</a:t>
            </a:r>
          </a:p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C4C93-8531-4A51-8BDD-42D62F318E8C}"/>
              </a:ext>
            </a:extLst>
          </p:cNvPr>
          <p:cNvSpPr/>
          <p:nvPr/>
        </p:nvSpPr>
        <p:spPr>
          <a:xfrm>
            <a:off x="-6515100" y="-68570"/>
            <a:ext cx="6135113" cy="7070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C23DC-AC37-4CD0-A090-10F2524008F0}"/>
              </a:ext>
            </a:extLst>
          </p:cNvPr>
          <p:cNvSpPr txBox="1"/>
          <p:nvPr/>
        </p:nvSpPr>
        <p:spPr>
          <a:xfrm>
            <a:off x="0" y="623175"/>
            <a:ext cx="54274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alibri "/>
              </a:rPr>
              <a:t>Now lets take a view about </a:t>
            </a:r>
            <a:endParaRPr lang="en-US" sz="66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23BBC-AE38-477D-A8B3-B680D49272D6}"/>
              </a:ext>
            </a:extLst>
          </p:cNvPr>
          <p:cNvSpPr txBox="1"/>
          <p:nvPr/>
        </p:nvSpPr>
        <p:spPr>
          <a:xfrm>
            <a:off x="-86449" y="1793265"/>
            <a:ext cx="614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VU</a:t>
            </a:r>
            <a:endParaRPr lang="en-US" sz="35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289D97-A3AC-4A7B-BEEF-25271EAFC33C}"/>
              </a:ext>
            </a:extLst>
          </p:cNvPr>
          <p:cNvSpPr txBox="1"/>
          <p:nvPr/>
        </p:nvSpPr>
        <p:spPr>
          <a:xfrm>
            <a:off x="5427406" y="5369544"/>
            <a:ext cx="1104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alibri "/>
              </a:rPr>
              <a:t>…</a:t>
            </a:r>
            <a:endParaRPr lang="en-US" sz="6600" b="1" dirty="0">
              <a:solidFill>
                <a:schemeClr val="bg1"/>
              </a:solidFill>
              <a:latin typeface="Calibri "/>
            </a:endParaRPr>
          </a:p>
        </p:txBody>
      </p:sp>
      <p:pic>
        <p:nvPicPr>
          <p:cNvPr id="12" name="Vu">
            <a:hlinkClick r:id="" action="ppaction://media"/>
            <a:extLst>
              <a:ext uri="{FF2B5EF4-FFF2-40B4-BE49-F238E27FC236}">
                <a16:creationId xmlns:a16="http://schemas.microsoft.com/office/drawing/2014/main" id="{45246BFE-3111-4268-8113-7933D23D5A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97654" y="-35894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05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D9EF8-D2E1-4300-89D4-879B09F5F061}"/>
              </a:ext>
            </a:extLst>
          </p:cNvPr>
          <p:cNvSpPr txBox="1"/>
          <p:nvPr/>
        </p:nvSpPr>
        <p:spPr>
          <a:xfrm>
            <a:off x="-422250" y="-1169235"/>
            <a:ext cx="614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0" b="1" dirty="0">
                <a:solidFill>
                  <a:schemeClr val="bg1"/>
                </a:solidFill>
                <a:latin typeface="Calibri "/>
              </a:rPr>
              <a:t>VU</a:t>
            </a:r>
            <a:endParaRPr lang="en-US" sz="350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88FA5-AD5F-44DF-AA88-128CA251A41A}"/>
              </a:ext>
            </a:extLst>
          </p:cNvPr>
          <p:cNvSpPr txBox="1"/>
          <p:nvPr/>
        </p:nvSpPr>
        <p:spPr>
          <a:xfrm>
            <a:off x="5022000" y="-61240"/>
            <a:ext cx="48179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0" b="1" dirty="0">
                <a:solidFill>
                  <a:schemeClr val="bg1"/>
                </a:solidFill>
              </a:rPr>
              <a:t>For view </a:t>
            </a:r>
            <a:endParaRPr lang="en-US" sz="100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EE0BA-9E97-4352-80A9-99666B137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200" y="-6124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D3C5D5-7626-4F6C-AD1A-3CB60BBAEEE6}"/>
              </a:ext>
            </a:extLst>
          </p:cNvPr>
          <p:cNvSpPr txBox="1"/>
          <p:nvPr/>
        </p:nvSpPr>
        <p:spPr>
          <a:xfrm>
            <a:off x="213081" y="3429000"/>
            <a:ext cx="582948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Hesham Mohamed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Aldidamony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Talaat Amr Talaat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Abdelrahman Ahmed Mohammed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Sameh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Ahmady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Adel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Elsaied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Abdelazim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 Ahmed Ali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Alaa Mohamed Mahmoud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8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D9EF8-D2E1-4300-89D4-879B09F5F061}"/>
              </a:ext>
            </a:extLst>
          </p:cNvPr>
          <p:cNvSpPr txBox="1"/>
          <p:nvPr/>
        </p:nvSpPr>
        <p:spPr>
          <a:xfrm>
            <a:off x="-422250" y="-1169235"/>
            <a:ext cx="614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0" b="1" dirty="0">
                <a:solidFill>
                  <a:schemeClr val="bg1"/>
                </a:solidFill>
                <a:latin typeface="Calibri "/>
              </a:rPr>
              <a:t>VU</a:t>
            </a:r>
            <a:endParaRPr lang="en-US" sz="350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88FA5-AD5F-44DF-AA88-128CA251A41A}"/>
              </a:ext>
            </a:extLst>
          </p:cNvPr>
          <p:cNvSpPr txBox="1"/>
          <p:nvPr/>
        </p:nvSpPr>
        <p:spPr>
          <a:xfrm>
            <a:off x="5022000" y="-61240"/>
            <a:ext cx="48179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0" b="1" dirty="0">
                <a:solidFill>
                  <a:schemeClr val="bg1"/>
                </a:solidFill>
              </a:rPr>
              <a:t>For view </a:t>
            </a:r>
            <a:endParaRPr lang="en-US" sz="100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EE0BA-9E97-4352-80A9-99666B137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200" y="-6124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D3C5D5-7626-4F6C-AD1A-3CB60BBAEEE6}"/>
              </a:ext>
            </a:extLst>
          </p:cNvPr>
          <p:cNvSpPr txBox="1"/>
          <p:nvPr/>
        </p:nvSpPr>
        <p:spPr>
          <a:xfrm>
            <a:off x="213081" y="3429000"/>
            <a:ext cx="582948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Hesham Mohamed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Aldidamony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Talaat Amr Talaat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Abdelrahman Ahmed Mohammed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Sameh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Ahmady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Adel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Elsaied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Abdelazim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 Ahmed Ali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Alaa Mohamed Mahmoud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4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D9EF8-D2E1-4300-89D4-879B09F5F061}"/>
              </a:ext>
            </a:extLst>
          </p:cNvPr>
          <p:cNvSpPr txBox="1"/>
          <p:nvPr/>
        </p:nvSpPr>
        <p:spPr>
          <a:xfrm>
            <a:off x="-422250" y="-4649851"/>
            <a:ext cx="614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0" b="1" dirty="0">
                <a:solidFill>
                  <a:schemeClr val="bg1"/>
                </a:solidFill>
                <a:latin typeface="Calibri "/>
              </a:rPr>
              <a:t>VU</a:t>
            </a:r>
            <a:endParaRPr lang="en-US" sz="350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88FA5-AD5F-44DF-AA88-128CA251A41A}"/>
              </a:ext>
            </a:extLst>
          </p:cNvPr>
          <p:cNvSpPr txBox="1"/>
          <p:nvPr/>
        </p:nvSpPr>
        <p:spPr>
          <a:xfrm>
            <a:off x="5022000" y="-3541856"/>
            <a:ext cx="48179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0" b="1" dirty="0">
                <a:solidFill>
                  <a:schemeClr val="bg1"/>
                </a:solidFill>
              </a:rPr>
              <a:t>For view </a:t>
            </a:r>
            <a:endParaRPr lang="en-US" sz="10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3C5D5-7626-4F6C-AD1A-3CB60BBAEEE6}"/>
              </a:ext>
            </a:extLst>
          </p:cNvPr>
          <p:cNvSpPr txBox="1"/>
          <p:nvPr/>
        </p:nvSpPr>
        <p:spPr>
          <a:xfrm>
            <a:off x="-5981245" y="3429000"/>
            <a:ext cx="582948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Hesham Mohamed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Aldidamony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Talaat Amr Talaat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Abdelrahman Ahmed Mohammed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Sameh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Ahmady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Adel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Elsaied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Abdelazim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 Ahmed Ali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Alaa Mohamed Mahmoud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FB61EB-7FEF-433E-8C4E-2E89C820581C}"/>
              </a:ext>
            </a:extLst>
          </p:cNvPr>
          <p:cNvSpPr/>
          <p:nvPr/>
        </p:nvSpPr>
        <p:spPr>
          <a:xfrm>
            <a:off x="0" y="-1148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0F8B61-15D1-4223-AEDD-05BD3FF0D5C8}"/>
              </a:ext>
            </a:extLst>
          </p:cNvPr>
          <p:cNvSpPr/>
          <p:nvPr/>
        </p:nvSpPr>
        <p:spPr>
          <a:xfrm>
            <a:off x="0" y="1074859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77CD2C-7195-4D3F-A742-1E39D46D01DD}"/>
              </a:ext>
            </a:extLst>
          </p:cNvPr>
          <p:cNvSpPr/>
          <p:nvPr/>
        </p:nvSpPr>
        <p:spPr>
          <a:xfrm>
            <a:off x="19050" y="2294059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8223C-7D80-4DE5-86A3-92AD72DB343C}"/>
              </a:ext>
            </a:extLst>
          </p:cNvPr>
          <p:cNvSpPr/>
          <p:nvPr/>
        </p:nvSpPr>
        <p:spPr>
          <a:xfrm>
            <a:off x="19050" y="3398959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EED655-B7BC-4C49-A9C6-089BE5E0B8EB}"/>
              </a:ext>
            </a:extLst>
          </p:cNvPr>
          <p:cNvSpPr/>
          <p:nvPr/>
        </p:nvSpPr>
        <p:spPr>
          <a:xfrm>
            <a:off x="19050" y="4522909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4D0D6D-CFA7-4D4B-9DC5-0D6250FF3CBE}"/>
              </a:ext>
            </a:extLst>
          </p:cNvPr>
          <p:cNvSpPr/>
          <p:nvPr/>
        </p:nvSpPr>
        <p:spPr>
          <a:xfrm>
            <a:off x="0" y="5723059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</p:spTree>
    <p:extLst>
      <p:ext uri="{BB962C8B-B14F-4D97-AF65-F5344CB8AC3E}">
        <p14:creationId xmlns:p14="http://schemas.microsoft.com/office/powerpoint/2010/main" val="144750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148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68955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81147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92196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034360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15437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5B8A5B-A5D3-447E-828A-29F62662CABA}"/>
              </a:ext>
            </a:extLst>
          </p:cNvPr>
          <p:cNvSpPr txBox="1"/>
          <p:nvPr/>
        </p:nvSpPr>
        <p:spPr>
          <a:xfrm>
            <a:off x="-100780" y="1107245"/>
            <a:ext cx="8578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Some statistics to understand the problem </a:t>
            </a:r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4449C3-4A83-4028-9A5F-B1510C101B6A}"/>
              </a:ext>
            </a:extLst>
          </p:cNvPr>
          <p:cNvSpPr txBox="1"/>
          <p:nvPr/>
        </p:nvSpPr>
        <p:spPr>
          <a:xfrm>
            <a:off x="127820" y="1697877"/>
            <a:ext cx="114785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Medication Errors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Studies have shown that medication errors in ICUs can be significant. According to a study published in the Journal of Critical Care, medication errors occur in about 19% of ICU patients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Staffing Issues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Adequate staffing is crucial in ICUs. Research indicates that higher nurse-to-patient ratios are associated. A study in the American Journal of Respiratory and Critical Care Medicine found that each additional patient per nurse was associated with a 7% increase in the likelihood of patient death within 30 days of ICU admission.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Response Time: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Delays in response to critical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eventsare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linked to higher mortality. A study in Critical Care Medicine found that delays of just a few minutes in the administration of life-saving interventions can significantly impact survival rates.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55353C-98D7-4D89-9036-32D13ED05165}"/>
              </a:ext>
            </a:extLst>
          </p:cNvPr>
          <p:cNvSpPr txBox="1"/>
          <p:nvPr/>
        </p:nvSpPr>
        <p:spPr>
          <a:xfrm>
            <a:off x="-10205890" y="1372310"/>
            <a:ext cx="1147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Deaths Due to Mismanagement: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200</a:t>
            </a:r>
            <a:r>
              <a:rPr lang="en-GB" sz="3200" b="1" dirty="0">
                <a:solidFill>
                  <a:schemeClr val="bg1"/>
                </a:solidFill>
                <a:latin typeface="Calibri "/>
              </a:rPr>
              <a:t> (2%)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Medication Errors: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80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Equipment Failure: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50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Staffing Issues: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40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Procedural Lapses: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30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Average Response Time for Critical Events: 5 minutes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&lt; 5 minutes: 15%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&gt; 5 minutes: 25%</a:t>
            </a:r>
          </a:p>
          <a:p>
            <a:endParaRPr lang="en-GB" sz="3200" b="1" dirty="0">
              <a:solidFill>
                <a:schemeClr val="bg1"/>
              </a:solidFill>
              <a:latin typeface="Calibri "/>
            </a:endParaRPr>
          </a:p>
          <a:p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69179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2000" b="-1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EBC1D4-ECF8-4626-A498-85FF1A75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1B5333-4C67-467A-9D6F-34403864562F}"/>
              </a:ext>
            </a:extLst>
          </p:cNvPr>
          <p:cNvSpPr/>
          <p:nvPr/>
        </p:nvSpPr>
        <p:spPr>
          <a:xfrm>
            <a:off x="0" y="-114844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Problem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563C3-DB57-435E-A23C-63198626A1F8}"/>
              </a:ext>
            </a:extLst>
          </p:cNvPr>
          <p:cNvSpPr/>
          <p:nvPr/>
        </p:nvSpPr>
        <p:spPr>
          <a:xfrm>
            <a:off x="0" y="68955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80D584-A948-4EDD-914C-02480AD192F8}"/>
              </a:ext>
            </a:extLst>
          </p:cNvPr>
          <p:cNvSpPr/>
          <p:nvPr/>
        </p:nvSpPr>
        <p:spPr>
          <a:xfrm>
            <a:off x="19050" y="81147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of project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3F387-D9C9-4737-9BC9-5DEDF6062B5A}"/>
              </a:ext>
            </a:extLst>
          </p:cNvPr>
          <p:cNvSpPr/>
          <p:nvPr/>
        </p:nvSpPr>
        <p:spPr>
          <a:xfrm>
            <a:off x="19050" y="92196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project protype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31FED-92DA-4F89-B2D5-3FC6CBA4F9D7}"/>
              </a:ext>
            </a:extLst>
          </p:cNvPr>
          <p:cNvSpPr/>
          <p:nvPr/>
        </p:nvSpPr>
        <p:spPr>
          <a:xfrm>
            <a:off x="19050" y="1034360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method and technologies</a:t>
            </a:r>
            <a:endParaRPr lang="en-US" sz="7200" b="1" dirty="0">
              <a:solidFill>
                <a:srgbClr val="015C9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7A184-8A7D-4C8E-8287-4E53121ABB2C}"/>
              </a:ext>
            </a:extLst>
          </p:cNvPr>
          <p:cNvSpPr/>
          <p:nvPr/>
        </p:nvSpPr>
        <p:spPr>
          <a:xfrm>
            <a:off x="0" y="11543756"/>
            <a:ext cx="12192000" cy="12158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15C9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5B8A5B-A5D3-447E-828A-29F62662CABA}"/>
              </a:ext>
            </a:extLst>
          </p:cNvPr>
          <p:cNvSpPr txBox="1"/>
          <p:nvPr/>
        </p:nvSpPr>
        <p:spPr>
          <a:xfrm>
            <a:off x="12243620" y="1107245"/>
            <a:ext cx="8578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Some statistics to understand the problem </a:t>
            </a:r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4449C3-4A83-4028-9A5F-B1510C101B6A}"/>
              </a:ext>
            </a:extLst>
          </p:cNvPr>
          <p:cNvSpPr txBox="1"/>
          <p:nvPr/>
        </p:nvSpPr>
        <p:spPr>
          <a:xfrm>
            <a:off x="12472220" y="1697877"/>
            <a:ext cx="114785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Medication Errors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Studies have shown that medication errors in ICUs can be significant. According to a study published in the Journal of Critical Care, medication errors occur in about 19% of ICU patients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Staffing Issues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Adequate staffing is crucial in ICUs. Research indicates that higher nurse-to-patient ratios are associated. A study in the American Journal of Respiratory and Critical Care Medicine found that each additional patient per nurse was associated with a 7% increase in the likelihood of patient death within 30 days of ICU admission.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Response Time: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Delays in response to critical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eventsare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linked to higher mortality. A study in Critical Care Medicine found that delays of just a few minutes in the administration of life-saving interventions can significantly impact survival rates.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55353C-98D7-4D89-9036-32D13ED05165}"/>
              </a:ext>
            </a:extLst>
          </p:cNvPr>
          <p:cNvSpPr txBox="1"/>
          <p:nvPr/>
        </p:nvSpPr>
        <p:spPr>
          <a:xfrm>
            <a:off x="119210" y="1372310"/>
            <a:ext cx="1147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Deaths Due to Mismanagement: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200</a:t>
            </a:r>
            <a:r>
              <a:rPr lang="en-GB" sz="3200" b="1" dirty="0">
                <a:solidFill>
                  <a:schemeClr val="bg1"/>
                </a:solidFill>
                <a:latin typeface="Calibri "/>
              </a:rPr>
              <a:t> (2%)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Medication Errors: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80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Equipment Failure: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50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Staffing Issues: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40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Procedural Lapses: </a:t>
            </a:r>
            <a:r>
              <a:rPr lang="en-GB" sz="3200" b="1" dirty="0">
                <a:solidFill>
                  <a:srgbClr val="FF0000"/>
                </a:solidFill>
                <a:latin typeface="Calibri "/>
              </a:rPr>
              <a:t>30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Average Response Time for Critical Events: 5 minutes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&lt; 5 minutes: 15%</a:t>
            </a:r>
          </a:p>
          <a:p>
            <a:r>
              <a:rPr lang="en-GB" sz="3200" b="1" dirty="0">
                <a:solidFill>
                  <a:schemeClr val="bg1"/>
                </a:solidFill>
                <a:latin typeface="Calibri "/>
              </a:rPr>
              <a:t>Mortality Rate with Response Time &gt; 5 minutes: 25%</a:t>
            </a:r>
          </a:p>
          <a:p>
            <a:endParaRPr lang="en-GB" sz="3200" b="1" dirty="0">
              <a:solidFill>
                <a:schemeClr val="bg1"/>
              </a:solidFill>
              <a:latin typeface="Calibri "/>
            </a:endParaRPr>
          </a:p>
          <a:p>
            <a:endParaRPr lang="en-US" sz="32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19284B72-BCEF-418D-8120-0DBCE8F62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854816" y="5692363"/>
            <a:ext cx="974725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VU</a:t>
            </a:r>
          </a:p>
        </p:txBody>
      </p:sp>
      <p:sp>
        <p:nvSpPr>
          <p:cNvPr id="17" name="Text Box 28">
            <a:extLst>
              <a:ext uri="{FF2B5EF4-FFF2-40B4-BE49-F238E27FC236}">
                <a16:creationId xmlns:a16="http://schemas.microsoft.com/office/drawing/2014/main" id="{BD957A64-4CF0-4E72-9326-4B6CDF58B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977848" y="3346912"/>
            <a:ext cx="1220788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VU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362C4A53-7374-4D68-A302-F5BAB67318B9}"/>
              </a:ext>
            </a:extLst>
          </p:cNvPr>
          <p:cNvGrpSpPr>
            <a:grpSpLocks/>
          </p:cNvGrpSpPr>
          <p:nvPr/>
        </p:nvGrpSpPr>
        <p:grpSpPr bwMode="auto">
          <a:xfrm>
            <a:off x="-9938828" y="1947862"/>
            <a:ext cx="10761662" cy="5127005"/>
            <a:chOff x="1115617" y="1943100"/>
            <a:chExt cx="5761433" cy="3906839"/>
          </a:xfrm>
        </p:grpSpPr>
        <p:grpSp>
          <p:nvGrpSpPr>
            <p:cNvPr id="21" name="Group 25">
              <a:extLst>
                <a:ext uri="{FF2B5EF4-FFF2-40B4-BE49-F238E27FC236}">
                  <a16:creationId xmlns:a16="http://schemas.microsoft.com/office/drawing/2014/main" id="{AD699A39-92C0-4B32-A841-5E50F5B88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5617" y="1943100"/>
              <a:ext cx="5761433" cy="3906839"/>
              <a:chOff x="2393" y="2284"/>
              <a:chExt cx="9639" cy="6154"/>
            </a:xfrm>
            <a:solidFill>
              <a:srgbClr val="7DB6EF">
                <a:lumMod val="50000"/>
              </a:srgbClr>
            </a:solidFill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4C709DF-9E7B-4B40-A1A6-D696F3CA33A0}"/>
                  </a:ext>
                </a:extLst>
              </p:cNvPr>
              <p:cNvCxnSpPr/>
              <p:nvPr/>
            </p:nvCxnSpPr>
            <p:spPr>
              <a:xfrm flipH="1">
                <a:off x="2436" y="8408"/>
                <a:ext cx="9596" cy="30"/>
              </a:xfrm>
              <a:prstGeom prst="line">
                <a:avLst/>
              </a:prstGeom>
              <a:grpFill/>
              <a:ln w="19050" cap="flat" cmpd="sng" algn="ctr">
                <a:solidFill>
                  <a:srgbClr val="7DB6EF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CB768CF-50EF-4DE0-B27F-EBB15BC11B5A}"/>
                  </a:ext>
                </a:extLst>
              </p:cNvPr>
              <p:cNvCxnSpPr/>
              <p:nvPr/>
            </p:nvCxnSpPr>
            <p:spPr>
              <a:xfrm>
                <a:off x="2393" y="2284"/>
                <a:ext cx="43" cy="6154"/>
              </a:xfrm>
              <a:prstGeom prst="line">
                <a:avLst/>
              </a:prstGeom>
              <a:grpFill/>
              <a:ln w="19050" cap="flat" cmpd="sng" algn="ctr">
                <a:solidFill>
                  <a:srgbClr val="7DB6EF"/>
                </a:solidFill>
                <a:prstDash val="solid"/>
                <a:miter lim="800000"/>
              </a:ln>
              <a:effectLst/>
            </p:spPr>
          </p:cxnSp>
          <p:sp>
            <p:nvSpPr>
              <p:cNvPr id="37" name="Rectangles 7">
                <a:extLst>
                  <a:ext uri="{FF2B5EF4-FFF2-40B4-BE49-F238E27FC236}">
                    <a16:creationId xmlns:a16="http://schemas.microsoft.com/office/drawing/2014/main" id="{BD708849-B211-43DC-A359-F4EACED3DE62}"/>
                  </a:ext>
                </a:extLst>
              </p:cNvPr>
              <p:cNvSpPr/>
              <p:nvPr/>
            </p:nvSpPr>
            <p:spPr>
              <a:xfrm>
                <a:off x="2436" y="2856"/>
                <a:ext cx="816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s 8">
                <a:extLst>
                  <a:ext uri="{FF2B5EF4-FFF2-40B4-BE49-F238E27FC236}">
                    <a16:creationId xmlns:a16="http://schemas.microsoft.com/office/drawing/2014/main" id="{ABF2FC38-544D-499D-866B-7E68FC1B7F23}"/>
                  </a:ext>
                </a:extLst>
              </p:cNvPr>
              <p:cNvSpPr/>
              <p:nvPr/>
            </p:nvSpPr>
            <p:spPr>
              <a:xfrm>
                <a:off x="2436" y="3699"/>
                <a:ext cx="648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s 9">
                <a:extLst>
                  <a:ext uri="{FF2B5EF4-FFF2-40B4-BE49-F238E27FC236}">
                    <a16:creationId xmlns:a16="http://schemas.microsoft.com/office/drawing/2014/main" id="{963307D2-7A9E-412A-81F0-29196E5B1050}"/>
                  </a:ext>
                </a:extLst>
              </p:cNvPr>
              <p:cNvSpPr/>
              <p:nvPr/>
            </p:nvSpPr>
            <p:spPr>
              <a:xfrm>
                <a:off x="2436" y="4502"/>
                <a:ext cx="2951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s 10">
                <a:extLst>
                  <a:ext uri="{FF2B5EF4-FFF2-40B4-BE49-F238E27FC236}">
                    <a16:creationId xmlns:a16="http://schemas.microsoft.com/office/drawing/2014/main" id="{E0F4993B-20AB-4F15-B16B-E5C31AAE21F9}"/>
                  </a:ext>
                </a:extLst>
              </p:cNvPr>
              <p:cNvSpPr/>
              <p:nvPr/>
            </p:nvSpPr>
            <p:spPr>
              <a:xfrm>
                <a:off x="2436" y="5705"/>
                <a:ext cx="8165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s 11">
                <a:extLst>
                  <a:ext uri="{FF2B5EF4-FFF2-40B4-BE49-F238E27FC236}">
                    <a16:creationId xmlns:a16="http://schemas.microsoft.com/office/drawing/2014/main" id="{BFF57113-DC05-4C93-B6AB-B3D20708388D}"/>
                  </a:ext>
                </a:extLst>
              </p:cNvPr>
              <p:cNvSpPr/>
              <p:nvPr/>
            </p:nvSpPr>
            <p:spPr>
              <a:xfrm>
                <a:off x="2436" y="6535"/>
                <a:ext cx="4038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s 12">
                <a:extLst>
                  <a:ext uri="{FF2B5EF4-FFF2-40B4-BE49-F238E27FC236}">
                    <a16:creationId xmlns:a16="http://schemas.microsoft.com/office/drawing/2014/main" id="{0F0A5536-C28A-4C3A-8136-1E51DF9D95B6}"/>
                  </a:ext>
                </a:extLst>
              </p:cNvPr>
              <p:cNvSpPr/>
              <p:nvPr/>
            </p:nvSpPr>
            <p:spPr>
              <a:xfrm>
                <a:off x="2436" y="7358"/>
                <a:ext cx="1751" cy="680"/>
              </a:xfrm>
              <a:prstGeom prst="rect">
                <a:avLst/>
              </a:prstGeom>
              <a:grpFill/>
              <a:ln w="19050" cap="flat" cmpd="sng" algn="ctr">
                <a:solidFill>
                  <a:srgbClr val="808080">
                    <a:lumMod val="20000"/>
                    <a:lumOff val="80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4902D7-AE3A-4C11-8C63-48AE798BAE75}"/>
                </a:ext>
              </a:extLst>
            </p:cNvPr>
            <p:cNvSpPr txBox="1"/>
            <p:nvPr/>
          </p:nvSpPr>
          <p:spPr>
            <a:xfrm>
              <a:off x="5770535" y="4136407"/>
              <a:ext cx="225422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100E10-0C86-4CD1-989B-55E3AA789ACA}"/>
                </a:ext>
              </a:extLst>
            </p:cNvPr>
            <p:cNvSpPr txBox="1"/>
            <p:nvPr/>
          </p:nvSpPr>
          <p:spPr>
            <a:xfrm>
              <a:off x="5770535" y="2332208"/>
              <a:ext cx="225422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1A1801-723F-4A5F-A267-C69554D29742}"/>
                </a:ext>
              </a:extLst>
            </p:cNvPr>
            <p:cNvSpPr txBox="1"/>
            <p:nvPr/>
          </p:nvSpPr>
          <p:spPr>
            <a:xfrm>
              <a:off x="4827651" y="2861260"/>
              <a:ext cx="225422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F165A4-6C5C-4D96-9528-A0BFDF7F610C}"/>
                </a:ext>
              </a:extLst>
            </p:cNvPr>
            <p:cNvSpPr txBox="1"/>
            <p:nvPr/>
          </p:nvSpPr>
          <p:spPr>
            <a:xfrm>
              <a:off x="2697007" y="3358658"/>
              <a:ext cx="225422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3E1811-9E2A-4A98-B9D5-7B2E83B81E61}"/>
                </a:ext>
              </a:extLst>
            </p:cNvPr>
            <p:cNvSpPr txBox="1"/>
            <p:nvPr/>
          </p:nvSpPr>
          <p:spPr>
            <a:xfrm>
              <a:off x="3366409" y="4656415"/>
              <a:ext cx="225423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B44895-4CA2-460C-9E78-86A41717F2D9}"/>
                </a:ext>
              </a:extLst>
            </p:cNvPr>
            <p:cNvSpPr txBox="1"/>
            <p:nvPr/>
          </p:nvSpPr>
          <p:spPr>
            <a:xfrm>
              <a:off x="1997854" y="5189989"/>
              <a:ext cx="225423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395984-BA17-4206-935E-130B230E4271}"/>
                </a:ext>
              </a:extLst>
            </p:cNvPr>
            <p:cNvSpPr txBox="1"/>
            <p:nvPr/>
          </p:nvSpPr>
          <p:spPr>
            <a:xfrm>
              <a:off x="1179696" y="2332208"/>
              <a:ext cx="631641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patient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06EA9A-5D42-46A7-8997-7A66A0E95E3E}"/>
                </a:ext>
              </a:extLst>
            </p:cNvPr>
            <p:cNvSpPr txBox="1"/>
            <p:nvPr/>
          </p:nvSpPr>
          <p:spPr>
            <a:xfrm>
              <a:off x="1179696" y="2858998"/>
              <a:ext cx="549253" cy="5245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nurse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AC449B-FAC7-4955-82F4-39A5B68F9FEC}"/>
                </a:ext>
              </a:extLst>
            </p:cNvPr>
            <p:cNvSpPr txBox="1"/>
            <p:nvPr/>
          </p:nvSpPr>
          <p:spPr>
            <a:xfrm>
              <a:off x="1179696" y="3358658"/>
              <a:ext cx="595024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doctor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66B882-4902-4025-BEA4-F0A9CC78C049}"/>
                </a:ext>
              </a:extLst>
            </p:cNvPr>
            <p:cNvSpPr txBox="1"/>
            <p:nvPr/>
          </p:nvSpPr>
          <p:spPr>
            <a:xfrm>
              <a:off x="1203726" y="4145452"/>
              <a:ext cx="632785" cy="526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patient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8E8737-85D4-47F2-A29E-3637F04FEF62}"/>
                </a:ext>
              </a:extLst>
            </p:cNvPr>
            <p:cNvSpPr txBox="1"/>
            <p:nvPr/>
          </p:nvSpPr>
          <p:spPr>
            <a:xfrm>
              <a:off x="1203726" y="4663198"/>
              <a:ext cx="549253" cy="5267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nurse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03987E-1D1D-4433-9E88-BFD2CF929465}"/>
                </a:ext>
              </a:extLst>
            </p:cNvPr>
            <p:cNvSpPr txBox="1"/>
            <p:nvPr/>
          </p:nvSpPr>
          <p:spPr>
            <a:xfrm>
              <a:off x="1203726" y="5178683"/>
              <a:ext cx="614477" cy="5245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doctor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8E23FB0-F192-42D7-B554-9DEA6A38EE23}"/>
              </a:ext>
            </a:extLst>
          </p:cNvPr>
          <p:cNvSpPr txBox="1"/>
          <p:nvPr/>
        </p:nvSpPr>
        <p:spPr>
          <a:xfrm>
            <a:off x="-12490498" y="1210650"/>
            <a:ext cx="11926101" cy="584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Arial Narrow" panose="020B0606020202030204" pitchFamily="34" charset="0"/>
                <a:ea typeface="SimSun" panose="02010600030101010101" pitchFamily="2" charset="-122"/>
              </a:rPr>
              <a:t>The ratio of the number of patients in intensive care of nurse and doctors</a:t>
            </a:r>
          </a:p>
        </p:txBody>
      </p:sp>
    </p:spTree>
    <p:extLst>
      <p:ext uri="{BB962C8B-B14F-4D97-AF65-F5344CB8AC3E}">
        <p14:creationId xmlns:p14="http://schemas.microsoft.com/office/powerpoint/2010/main" val="77377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3441</TotalTime>
  <Words>3516</Words>
  <Application>Microsoft Office PowerPoint</Application>
  <PresentationFormat>Widescreen</PresentationFormat>
  <Paragraphs>803</Paragraphs>
  <Slides>43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 Narrow</vt:lpstr>
      <vt:lpstr>Calibri</vt:lpstr>
      <vt:lpstr>Calibri </vt:lpstr>
      <vt:lpstr>Calibri Light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ICU Management System</dc:title>
  <dc:creator>DELL</dc:creator>
  <cp:lastModifiedBy>Talaat Abazaa</cp:lastModifiedBy>
  <cp:revision>72</cp:revision>
  <dcterms:created xsi:type="dcterms:W3CDTF">2024-07-06T13:41:53Z</dcterms:created>
  <dcterms:modified xsi:type="dcterms:W3CDTF">2024-07-10T02:27:36Z</dcterms:modified>
</cp:coreProperties>
</file>